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6" r:id="rId4"/>
    <p:sldId id="265" r:id="rId5"/>
    <p:sldId id="258" r:id="rId6"/>
    <p:sldId id="259" r:id="rId7"/>
    <p:sldId id="262" r:id="rId8"/>
    <p:sldId id="263" r:id="rId9"/>
    <p:sldId id="267" r:id="rId10"/>
    <p:sldId id="268" r:id="rId11"/>
    <p:sldId id="264" r:id="rId12"/>
    <p:sldId id="269"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13085-4F40-48BF-AFB3-45C76CDF5B4C}" v="198" dt="2024-06-05T17:17:17.772"/>
    <p1510:client id="{11704516-A23B-E768-F4AA-6BC44CE1EB9C}" v="146" dt="2024-06-05T17:05:48.835"/>
    <p1510:client id="{5BE39A14-A709-45FB-A367-614E931C4520}" v="508" dt="2024-06-05T17:40:11.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1" autoAdjust="0"/>
  </p:normalViewPr>
  <p:slideViewPr>
    <p:cSldViewPr snapToGrid="0">
      <p:cViewPr>
        <p:scale>
          <a:sx n="113" d="100"/>
          <a:sy n="113" d="100"/>
        </p:scale>
        <p:origin x="-1337"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A614E-AC9A-9740-8EFB-708BAB9F75F9}"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333A8-B823-7A4D-8158-D15E59185ADC}" type="slidenum">
              <a:rPr lang="en-US" smtClean="0"/>
              <a:t>‹#›</a:t>
            </a:fld>
            <a:endParaRPr lang="en-US"/>
          </a:p>
        </p:txBody>
      </p:sp>
    </p:spTree>
    <p:extLst>
      <p:ext uri="{BB962C8B-B14F-4D97-AF65-F5344CB8AC3E}">
        <p14:creationId xmlns:p14="http://schemas.microsoft.com/office/powerpoint/2010/main" val="352650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A333A8-B823-7A4D-8158-D15E59185ADC}" type="slidenum">
              <a:rPr lang="en-US" smtClean="0"/>
              <a:t>1</a:t>
            </a:fld>
            <a:endParaRPr lang="en-US"/>
          </a:p>
        </p:txBody>
      </p:sp>
    </p:spTree>
    <p:extLst>
      <p:ext uri="{BB962C8B-B14F-4D97-AF65-F5344CB8AC3E}">
        <p14:creationId xmlns:p14="http://schemas.microsoft.com/office/powerpoint/2010/main" val="70182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A333A8-B823-7A4D-8158-D15E59185ADC}" type="slidenum">
              <a:rPr lang="en-US" smtClean="0"/>
              <a:t>4</a:t>
            </a:fld>
            <a:endParaRPr lang="en-US"/>
          </a:p>
        </p:txBody>
      </p:sp>
    </p:spTree>
    <p:extLst>
      <p:ext uri="{BB962C8B-B14F-4D97-AF65-F5344CB8AC3E}">
        <p14:creationId xmlns:p14="http://schemas.microsoft.com/office/powerpoint/2010/main" val="109847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Yuming </a:t>
            </a:r>
          </a:p>
          <a:p>
            <a:r>
              <a:rPr lang="en-US" dirty="0"/>
              <a:t>Firstly, our focus was on collecting posts. We aimed to understand the general sentiments, opinions, and discussions happening within this community.</a:t>
            </a:r>
          </a:p>
          <a:p>
            <a:r>
              <a:rPr lang="en-US" dirty="0"/>
              <a:t>To do this, we decided to scrape data directly from the r/Schwab subreddit. </a:t>
            </a:r>
            <a:r>
              <a:rPr lang="en-US"/>
              <a:t>The analysis was </a:t>
            </a:r>
            <a:r>
              <a:rPr lang="en-US" err="1"/>
              <a:t>splite</a:t>
            </a:r>
            <a:r>
              <a:rPr lang="en-US"/>
              <a:t> in to two parts the cloud and topic is use the comment the other is use the post for the R/</a:t>
            </a:r>
            <a:r>
              <a:rPr lang="en-US" err="1"/>
              <a:t>schwab</a:t>
            </a:r>
            <a:r>
              <a:rPr lang="en-US"/>
              <a:t> subreddit.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Aptos" panose="020B0004020202020204" pitchFamily="34" charset="0"/>
                <a:ea typeface="Times New Roman" panose="02020603050405020304" pitchFamily="18" charset="0"/>
                <a:cs typeface="Aptos" panose="020B0004020202020204" pitchFamily="34" charset="0"/>
              </a:rPr>
              <a:t>The Data For the dashboard is from  r/Schwab Subreddit and the Data for analysis is scraped from across reddit.</a:t>
            </a:r>
            <a:endParaRPr lang="en-US" sz="1800">
              <a:effectLst/>
              <a:latin typeface="Aptos" panose="020B0004020202020204" pitchFamily="34" charset="0"/>
              <a:ea typeface="DengXian" panose="02010600030101010101" pitchFamily="2" charset="-122"/>
              <a:cs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8A333A8-B823-7A4D-8158-D15E59185ADC}" type="slidenum">
              <a:rPr lang="en-US" smtClean="0"/>
              <a:t>5</a:t>
            </a:fld>
            <a:endParaRPr lang="en-US"/>
          </a:p>
        </p:txBody>
      </p:sp>
    </p:spTree>
    <p:extLst>
      <p:ext uri="{BB962C8B-B14F-4D97-AF65-F5344CB8AC3E}">
        <p14:creationId xmlns:p14="http://schemas.microsoft.com/office/powerpoint/2010/main" val="109039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Financial Services and Products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 prominence of words such as "account," "bank," "money," and "cash" suggests significant discussions around Schwab’s banking services and cash management options.</a:t>
            </a:r>
          </a:p>
          <a:p>
            <a:pPr marL="742950" lvl="1" indent="-285750" algn="l">
              <a:buFont typeface="+mj-lt"/>
              <a:buAutoNum type="arabicPeriod"/>
            </a:pPr>
            <a:r>
              <a:rPr lang="en-US" b="0" i="0" dirty="0">
                <a:solidFill>
                  <a:srgbClr val="0D0D0D"/>
                </a:solidFill>
                <a:effectLst/>
                <a:highlight>
                  <a:srgbClr val="FFFFFF"/>
                </a:highlight>
                <a:latin typeface="Söhne"/>
              </a:rPr>
              <a:t>Discuss the integration of Schwab's banking and brokerage services and how it provides convenience and benefits to customers, such as easier transfer of funds and managing investments.</a:t>
            </a:r>
          </a:p>
          <a:p>
            <a:pPr algn="l">
              <a:buFont typeface="+mj-lt"/>
              <a:buAutoNum type="arabicPeriod"/>
            </a:pPr>
            <a:r>
              <a:rPr lang="en-US" b="1" i="0" dirty="0">
                <a:solidFill>
                  <a:srgbClr val="0D0D0D"/>
                </a:solidFill>
                <a:effectLst/>
                <a:highlight>
                  <a:srgbClr val="FFFFFF"/>
                </a:highlight>
                <a:latin typeface="Söhne"/>
              </a:rPr>
              <a:t>Customer Experience and Satisfaction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Terms like "use," "service," and "app" highlight conversations about the user experience, particularly regarding Schwab's digital tools.</a:t>
            </a:r>
          </a:p>
          <a:p>
            <a:pPr marL="742950" lvl="1" indent="-285750" algn="l">
              <a:buFont typeface="+mj-lt"/>
              <a:buAutoNum type="arabicPeriod"/>
            </a:pPr>
            <a:r>
              <a:rPr lang="en-US" b="0" i="0" dirty="0">
                <a:solidFill>
                  <a:srgbClr val="0D0D0D"/>
                </a:solidFill>
                <a:effectLst/>
                <a:highlight>
                  <a:srgbClr val="FFFFFF"/>
                </a:highlight>
                <a:latin typeface="Söhne"/>
              </a:rPr>
              <a:t>It would be relevant to talk about how Schwab is innovating or improving its digital platforms to enhance customer interactions and satisfaction.</a:t>
            </a:r>
          </a:p>
          <a:p>
            <a:pPr algn="l">
              <a:buFont typeface="+mj-lt"/>
              <a:buAutoNum type="arabicPeriod"/>
            </a:pPr>
            <a:r>
              <a:rPr lang="en-US" b="1" i="0" dirty="0">
                <a:solidFill>
                  <a:srgbClr val="0D0D0D"/>
                </a:solidFill>
                <a:effectLst/>
                <a:highlight>
                  <a:srgbClr val="FFFFFF"/>
                </a:highlight>
                <a:latin typeface="Söhne"/>
              </a:rPr>
              <a:t>Comparison with Competitors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Again, competitors like "Vanguard" and "Fidelity" are visible, pointing to ongoing comparisons in service offerings and customer satisfaction.</a:t>
            </a:r>
          </a:p>
          <a:p>
            <a:pPr marL="742950" lvl="1" indent="-285750" algn="l">
              <a:buFont typeface="+mj-lt"/>
              <a:buAutoNum type="arabicPeriod"/>
            </a:pPr>
            <a:r>
              <a:rPr lang="en-US" b="0" i="0" dirty="0">
                <a:solidFill>
                  <a:srgbClr val="0D0D0D"/>
                </a:solidFill>
                <a:effectLst/>
                <a:highlight>
                  <a:srgbClr val="FFFFFF"/>
                </a:highlight>
                <a:latin typeface="Söhne"/>
              </a:rPr>
              <a:t>Highlight specific areas where Schwab has a competitive edge or where it is making efforts to catch up or surpass its competitors in services, technology, or customer service.</a:t>
            </a:r>
          </a:p>
          <a:p>
            <a:pPr algn="l">
              <a:buFont typeface="+mj-lt"/>
              <a:buAutoNum type="arabicPeriod"/>
            </a:pPr>
            <a:r>
              <a:rPr lang="en-US" b="1" i="0" dirty="0">
                <a:solidFill>
                  <a:srgbClr val="0D0D0D"/>
                </a:solidFill>
                <a:effectLst/>
                <a:highlight>
                  <a:srgbClr val="FFFFFF"/>
                </a:highlight>
                <a:latin typeface="Söhne"/>
              </a:rPr>
              <a:t>Investment Strategies and Market Discussions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 word "stock" and the mention of "buy" and "sell" relate to investment actions and strategies discussed by users.</a:t>
            </a:r>
          </a:p>
          <a:p>
            <a:pPr marL="742950" lvl="1" indent="-285750" algn="l">
              <a:buFont typeface="+mj-lt"/>
              <a:buAutoNum type="arabicPeriod"/>
            </a:pPr>
            <a:r>
              <a:rPr lang="en-US" b="0" i="0" dirty="0">
                <a:solidFill>
                  <a:srgbClr val="0D0D0D"/>
                </a:solidFill>
                <a:effectLst/>
                <a:highlight>
                  <a:srgbClr val="FFFFFF"/>
                </a:highlight>
                <a:latin typeface="Söhne"/>
              </a:rPr>
              <a:t>Discuss how Schwab supports both novice and experienced investors with educational resources, tools for making informed decisions, and perhaps touch on the company’s investment philosophy.</a:t>
            </a:r>
          </a:p>
          <a:p>
            <a:pPr algn="l">
              <a:buFont typeface="+mj-lt"/>
              <a:buAutoNum type="arabicPeriod"/>
            </a:pPr>
            <a:r>
              <a:rPr lang="en-US" b="1" i="0" dirty="0">
                <a:solidFill>
                  <a:srgbClr val="0D0D0D"/>
                </a:solidFill>
                <a:effectLst/>
                <a:highlight>
                  <a:srgbClr val="FFFFFF"/>
                </a:highlight>
                <a:latin typeface="Söhne"/>
              </a:rPr>
              <a:t>Community Engagement and Feedback</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Words like "think," "want," "say," and "know" indicate a community that's actively sharing opinions and seeking information.</a:t>
            </a:r>
          </a:p>
          <a:p>
            <a:pPr marL="742950" lvl="1" indent="-285750" algn="l">
              <a:buFont typeface="+mj-lt"/>
              <a:buAutoNum type="arabicPeriod"/>
            </a:pPr>
            <a:r>
              <a:rPr lang="en-US" b="0" i="0" dirty="0">
                <a:solidFill>
                  <a:srgbClr val="0D0D0D"/>
                </a:solidFill>
                <a:effectLst/>
                <a:highlight>
                  <a:srgbClr val="FFFFFF"/>
                </a:highlight>
                <a:latin typeface="Söhne"/>
              </a:rPr>
              <a:t>Mention how Schwab values customer feedback and the ways it engages with its user community to gather insights and improve its services.</a:t>
            </a:r>
          </a:p>
          <a:p>
            <a:pPr marL="742950" lvl="1" indent="-285750" algn="l">
              <a:buFont typeface="+mj-lt"/>
              <a:buAutoNum type="arabicPeriod"/>
            </a:pPr>
            <a:endParaRPr lang="en-US" b="0" i="0" dirty="0">
              <a:solidFill>
                <a:srgbClr val="0D0D0D"/>
              </a:solidFill>
              <a:effectLst/>
              <a:highlight>
                <a:srgbClr val="FFFFFF"/>
              </a:highlight>
              <a:latin typeface="Söhne"/>
            </a:endParaRPr>
          </a:p>
          <a:p>
            <a:pPr marL="742950" lvl="1" indent="-285750" algn="l">
              <a:buFont typeface="+mj-lt"/>
              <a:buAutoNum type="arabicPeriod"/>
            </a:pPr>
            <a:endParaRPr lang="en-US" b="0" i="0" dirty="0">
              <a:solidFill>
                <a:srgbClr val="0D0D0D"/>
              </a:solidFill>
              <a:effectLst/>
              <a:highlight>
                <a:srgbClr val="FFFFFF"/>
              </a:highlight>
              <a:latin typeface="Söhne"/>
            </a:endParaRPr>
          </a:p>
          <a:p>
            <a:r>
              <a:rPr lang="en-US" dirty="0"/>
              <a:t>Firstly, there's significant conversation around Schwab’s financial services, with terms like 'account,' 'bank,' 'money,' and 'cash.' This highlights the importance of Schwab’s banking and brokerage services in providing convenience and benefits, such as easy fund transfers and investment management.</a:t>
            </a:r>
          </a:p>
          <a:p>
            <a:r>
              <a:rPr lang="en-US" dirty="0"/>
              <a:t>In terms of customer experience, words like 'use,' 'service,' and 'app' indicate a strong focus on Schwab's digital tools. It’s evident that improving digital platforms to enhance user interactions is a priority.</a:t>
            </a:r>
          </a:p>
          <a:p>
            <a:r>
              <a:rPr lang="en-US" dirty="0"/>
              <a:t>Comparisons with competitors like Vanguard and Fidelity are frequent, pointing to the competitive landscape. Schwab’s efforts to stand out in services, technology, and customer satisfaction are crucial.</a:t>
            </a:r>
          </a:p>
          <a:p>
            <a:r>
              <a:rPr lang="en-US" dirty="0"/>
              <a:t>Investment discussions revolve around 'stocks,' 'buy,' and 'sell,' reflecting the active engagement of users in investment strategies. Schwab supports investors with educational resources and decision-making tools.</a:t>
            </a:r>
          </a:p>
          <a:p>
            <a:r>
              <a:rPr lang="en-US" dirty="0"/>
              <a:t>Lastly, community engagement is vibrant, with users sharing opinions and seeking information. Schwab’s commitment to valuing and acting on customer feedback is evident.</a:t>
            </a:r>
          </a:p>
          <a:p>
            <a:r>
              <a:rPr lang="en-US"/>
              <a:t>we </a:t>
            </a:r>
            <a:endParaRPr lang="en-US" dirty="0"/>
          </a:p>
          <a:p>
            <a:r>
              <a:rPr lang="en-US" dirty="0"/>
              <a:t>Financial Services: Topics like 'account' and 'money' highlight Schwab’s banking and investment services' convenience.</a:t>
            </a:r>
          </a:p>
          <a:p>
            <a:r>
              <a:rPr lang="en-US" dirty="0"/>
              <a:t>Customer Experience: Terms such as 'service' and 'app' focus on improving digital tools for better user satisfaction.</a:t>
            </a:r>
          </a:p>
          <a:p>
            <a:r>
              <a:rPr lang="en-US" dirty="0"/>
              <a:t>Competitors: Frequent mentions of Vanguard and Fidelity show ongoing comparisons in service and technology.</a:t>
            </a:r>
          </a:p>
          <a:p>
            <a:r>
              <a:rPr lang="en-US" dirty="0"/>
              <a:t>Investment Strategies: Discussions about 'stocks' and 'buy/sell' reflect Schwab’s support for investors with educational resources.</a:t>
            </a:r>
          </a:p>
          <a:p>
            <a:r>
              <a:rPr lang="en-US" dirty="0"/>
              <a:t>Community Engagement: Words like 'think' and 'say' indicate active feedback and Schwab’s efforts to gather and use customer insights.</a:t>
            </a:r>
          </a:p>
          <a:p>
            <a:endParaRPr lang="en-US" dirty="0"/>
          </a:p>
        </p:txBody>
      </p:sp>
      <p:sp>
        <p:nvSpPr>
          <p:cNvPr id="4" name="Slide Number Placeholder 3"/>
          <p:cNvSpPr>
            <a:spLocks noGrp="1"/>
          </p:cNvSpPr>
          <p:nvPr>
            <p:ph type="sldNum" sz="quarter" idx="5"/>
          </p:nvPr>
        </p:nvSpPr>
        <p:spPr/>
        <p:txBody>
          <a:bodyPr/>
          <a:lstStyle/>
          <a:p>
            <a:fld id="{88A333A8-B823-7A4D-8158-D15E59185ADC}" type="slidenum">
              <a:rPr lang="en-US" smtClean="0"/>
              <a:t>6</a:t>
            </a:fld>
            <a:endParaRPr lang="en-US"/>
          </a:p>
        </p:txBody>
      </p:sp>
    </p:spTree>
    <p:extLst>
      <p:ext uri="{BB962C8B-B14F-4D97-AF65-F5344CB8AC3E}">
        <p14:creationId xmlns:p14="http://schemas.microsoft.com/office/powerpoint/2010/main" val="323185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 1 including terms like “account,” “use,” app,” people,” and ”need” revolves around account management and user interactions with Schwab’s services</a:t>
            </a:r>
          </a:p>
          <a:p>
            <a:pPr marL="628650" lvl="1" indent="-171450">
              <a:buFontTx/>
              <a:buChar char="-"/>
            </a:pPr>
            <a:r>
              <a:rPr lang="en-US"/>
              <a:t>Focus on accessibility and usability of accounts and apps</a:t>
            </a:r>
          </a:p>
          <a:p>
            <a:pPr marL="171450" indent="-171450">
              <a:buFontTx/>
              <a:buChar char="-"/>
            </a:pPr>
            <a:endParaRPr lang="en-US"/>
          </a:p>
          <a:p>
            <a:pPr marL="171450" indent="-171450">
              <a:buFontTx/>
              <a:buChar char="-"/>
            </a:pPr>
            <a:endParaRPr lang="en-US"/>
          </a:p>
          <a:p>
            <a:pPr marL="171450" indent="-171450">
              <a:buFontTx/>
              <a:buChar char="-"/>
            </a:pPr>
            <a:r>
              <a:rPr lang="en-US"/>
              <a:t>Topic 2 including terms centered around more specific financial activities such as “buy,” “cash,” ”fund,” “invest,” and “market”</a:t>
            </a:r>
          </a:p>
          <a:p>
            <a:pPr marL="628650" lvl="1" indent="-171450">
              <a:buFontTx/>
              <a:buChar char="-"/>
            </a:pPr>
            <a:r>
              <a:rPr lang="en-US"/>
              <a:t>Focus on the transactional and investment side of Schwab’s services, discussing topics like buying stocks, handling cash, and investment strategies</a:t>
            </a:r>
          </a:p>
        </p:txBody>
      </p:sp>
      <p:sp>
        <p:nvSpPr>
          <p:cNvPr id="4" name="Slide Number Placeholder 3"/>
          <p:cNvSpPr>
            <a:spLocks noGrp="1"/>
          </p:cNvSpPr>
          <p:nvPr>
            <p:ph type="sldNum" sz="quarter" idx="5"/>
          </p:nvPr>
        </p:nvSpPr>
        <p:spPr/>
        <p:txBody>
          <a:bodyPr/>
          <a:lstStyle/>
          <a:p>
            <a:fld id="{88A333A8-B823-7A4D-8158-D15E59185ADC}" type="slidenum">
              <a:rPr lang="en-US" smtClean="0"/>
              <a:t>7</a:t>
            </a:fld>
            <a:endParaRPr lang="en-US"/>
          </a:p>
        </p:txBody>
      </p:sp>
    </p:spTree>
    <p:extLst>
      <p:ext uri="{BB962C8B-B14F-4D97-AF65-F5344CB8AC3E}">
        <p14:creationId xmlns:p14="http://schemas.microsoft.com/office/powerpoint/2010/main" val="3691611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 3 including terms like “trade,” “app,” “platform,” “customer,” and ”support”</a:t>
            </a:r>
          </a:p>
          <a:p>
            <a:r>
              <a:rPr lang="en-US"/>
              <a:t>	- Focused on the trading platforms themselves and the support provided to users. Also compares Schwab with competitors suggesting user comparisons of features and services </a:t>
            </a:r>
          </a:p>
        </p:txBody>
      </p:sp>
      <p:sp>
        <p:nvSpPr>
          <p:cNvPr id="4" name="Slide Number Placeholder 3"/>
          <p:cNvSpPr>
            <a:spLocks noGrp="1"/>
          </p:cNvSpPr>
          <p:nvPr>
            <p:ph type="sldNum" sz="quarter" idx="5"/>
          </p:nvPr>
        </p:nvSpPr>
        <p:spPr/>
        <p:txBody>
          <a:bodyPr/>
          <a:lstStyle/>
          <a:p>
            <a:fld id="{88A333A8-B823-7A4D-8158-D15E59185ADC}" type="slidenum">
              <a:rPr lang="en-US" smtClean="0"/>
              <a:t>8</a:t>
            </a:fld>
            <a:endParaRPr lang="en-US"/>
          </a:p>
        </p:txBody>
      </p:sp>
    </p:spTree>
    <p:extLst>
      <p:ext uri="{BB962C8B-B14F-4D97-AF65-F5344CB8AC3E}">
        <p14:creationId xmlns:p14="http://schemas.microsoft.com/office/powerpoint/2010/main" val="7226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1. Enhanced Mobile Experience</a:t>
            </a:r>
          </a:p>
          <a:p>
            <a:r>
              <a:rPr lang="en-US" b="1"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While improvements have been made, the topic models indicate a strong focus on mobile app usability and features. Users discuss aspects like "account," "app," and "use," pointing to the central role of mobile platforms in their interaction with Schwab.</a:t>
            </a:r>
            <a:r>
              <a:rPr lang="en-US">
                <a:solidFill>
                  <a:srgbClr val="0D0D0D"/>
                </a:solidFill>
                <a:highlight>
                  <a:srgbClr val="FFFFFF"/>
                </a:highlight>
                <a:latin typeface="Söhne"/>
              </a:rPr>
              <a:t> </a:t>
            </a:r>
            <a:endParaRPr lang="en-US" b="0" i="0">
              <a:solidFill>
                <a:srgbClr val="0D0D0D"/>
              </a:solidFill>
              <a:effectLst/>
              <a:highlight>
                <a:srgbClr val="FFFFFF"/>
              </a:highlight>
              <a:latin typeface="Söhne"/>
            </a:endParaRPr>
          </a:p>
          <a:p>
            <a:pPr lvl="1" algn="l">
              <a:buFont typeface="Arial" panose="020B0604020202020204" pitchFamily="34" charset="0"/>
              <a:buChar char="•"/>
            </a:pPr>
            <a:r>
              <a:rPr lang="en-US" b="1" i="0" dirty="0">
                <a:solidFill>
                  <a:srgbClr val="0D0D0D"/>
                </a:solidFill>
                <a:effectLst/>
                <a:highlight>
                  <a:srgbClr val="FFFFFF"/>
                </a:highlight>
                <a:latin typeface="Söhne"/>
              </a:rPr>
              <a:t>Recommendation</a:t>
            </a:r>
            <a:r>
              <a:rPr lang="en-US" b="0" i="0" dirty="0">
                <a:solidFill>
                  <a:srgbClr val="0D0D0D"/>
                </a:solidFill>
                <a:effectLst/>
                <a:highlight>
                  <a:srgbClr val="FFFFFF"/>
                </a:highlight>
                <a:latin typeface="Söhne"/>
              </a:rPr>
              <a:t>: Continue to innovate in the mobile space by enhancing the app's interface and usability. This could include more intuitive navigation, faster loading times, and more personalized features such as AI-driven insights into personal investment performance. Maybe even more customization and personalization</a:t>
            </a:r>
          </a:p>
          <a:p>
            <a:r>
              <a:rPr lang="en-US" b="1" i="0" dirty="0">
                <a:solidFill>
                  <a:srgbClr val="0D0D0D"/>
                </a:solidFill>
                <a:effectLst/>
                <a:highlight>
                  <a:srgbClr val="FFFFFF"/>
                </a:highlight>
                <a:latin typeface="Söhne"/>
              </a:rPr>
              <a:t>2. Expanded Educational Resources:</a:t>
            </a:r>
            <a:r>
              <a:rPr lang="en-US" b="1">
                <a:solidFill>
                  <a:srgbClr val="0D0D0D"/>
                </a:solidFill>
                <a:highlight>
                  <a:srgbClr val="FFFFFF"/>
                </a:highlight>
                <a:latin typeface="Söhne"/>
              </a:rPr>
              <a:t> </a:t>
            </a:r>
            <a:endParaRPr lang="en-US" b="1" i="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Discussions around terms like "trade," "invest," and comparisons with platforms like "Ameritrade" suggest a need for robust educational tools that help users make informed decisions.</a:t>
            </a:r>
          </a:p>
          <a:p>
            <a:pPr lvl="1" algn="l">
              <a:buFont typeface="Arial" panose="020B0604020202020204" pitchFamily="34" charset="0"/>
              <a:buChar char="•"/>
            </a:pPr>
            <a:r>
              <a:rPr lang="en-US" b="1" i="0" dirty="0">
                <a:solidFill>
                  <a:srgbClr val="0D0D0D"/>
                </a:solidFill>
                <a:effectLst/>
                <a:highlight>
                  <a:srgbClr val="FFFFFF"/>
                </a:highlight>
                <a:latin typeface="Söhne"/>
              </a:rPr>
              <a:t>Recommendation</a:t>
            </a:r>
            <a:r>
              <a:rPr lang="en-US" b="0" i="0" dirty="0">
                <a:solidFill>
                  <a:srgbClr val="0D0D0D"/>
                </a:solidFill>
                <a:effectLst/>
                <a:highlight>
                  <a:srgbClr val="FFFFFF"/>
                </a:highlight>
                <a:latin typeface="Söhne"/>
              </a:rPr>
              <a:t>: Develop a more comprehensive suite of educational resources, possibly leveraging the </a:t>
            </a:r>
            <a:r>
              <a:rPr lang="en-US" b="0" i="0" dirty="0" err="1">
                <a:solidFill>
                  <a:srgbClr val="0D0D0D"/>
                </a:solidFill>
                <a:effectLst/>
                <a:highlight>
                  <a:srgbClr val="FFFFFF"/>
                </a:highlight>
                <a:latin typeface="Söhne"/>
              </a:rPr>
              <a:t>thinkorswim</a:t>
            </a:r>
            <a:r>
              <a:rPr lang="en-US" b="0" i="0" dirty="0">
                <a:solidFill>
                  <a:srgbClr val="0D0D0D"/>
                </a:solidFill>
                <a:effectLst/>
                <a:highlight>
                  <a:srgbClr val="FFFFFF"/>
                </a:highlight>
                <a:latin typeface="Söhne"/>
              </a:rPr>
              <a:t> platform's capabilities. These could include interactive tutorials, webinars, and real-time trading simulations tailored to different levels of investment knowledge.</a:t>
            </a:r>
          </a:p>
          <a:p>
            <a:r>
              <a:rPr lang="en-US" b="1" i="0" dirty="0">
                <a:solidFill>
                  <a:srgbClr val="0D0D0D"/>
                </a:solidFill>
                <a:effectLst/>
                <a:highlight>
                  <a:srgbClr val="FFFFFF"/>
                </a:highlight>
                <a:latin typeface="Söhne"/>
              </a:rPr>
              <a:t>3. Improved Customer Service:</a:t>
            </a:r>
            <a:r>
              <a:rPr lang="en-US" b="1">
                <a:solidFill>
                  <a:srgbClr val="0D0D0D"/>
                </a:solidFill>
                <a:highlight>
                  <a:srgbClr val="FFFFFF"/>
                </a:highlight>
                <a:latin typeface="Söhne"/>
              </a:rPr>
              <a:t> </a:t>
            </a:r>
            <a:endParaRPr lang="en-US" b="1" i="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Terms like "support" and "customer" are prevalent, which can indicate concerns about customer service experiences.</a:t>
            </a:r>
          </a:p>
          <a:p>
            <a:pPr lvl="1" algn="l">
              <a:buFont typeface="Arial" panose="020B0604020202020204" pitchFamily="34" charset="0"/>
              <a:buChar char="•"/>
            </a:pPr>
            <a:r>
              <a:rPr lang="en-US" b="1" i="0" dirty="0">
                <a:solidFill>
                  <a:srgbClr val="0D0D0D"/>
                </a:solidFill>
                <a:effectLst/>
                <a:highlight>
                  <a:srgbClr val="FFFFFF"/>
                </a:highlight>
                <a:latin typeface="Söhne"/>
              </a:rPr>
              <a:t>Recommendation</a:t>
            </a:r>
            <a:r>
              <a:rPr lang="en-US" b="0" i="0" dirty="0">
                <a:solidFill>
                  <a:srgbClr val="0D0D0D"/>
                </a:solidFill>
                <a:effectLst/>
                <a:highlight>
                  <a:srgbClr val="FFFFFF"/>
                </a:highlight>
                <a:latin typeface="Söhne"/>
              </a:rPr>
              <a:t>: Invest in advanced customer service technologies, such as AI chatbots integrated with a deep learning system to provide quick and efficient responses. Enhance the training of customer service representatives to handle complex queries, especially those related to trading and investment strategies.</a:t>
            </a:r>
          </a:p>
          <a:p>
            <a:r>
              <a:rPr lang="en-US" b="1" i="0" dirty="0">
                <a:solidFill>
                  <a:srgbClr val="0D0D0D"/>
                </a:solidFill>
                <a:effectLst/>
                <a:highlight>
                  <a:srgbClr val="FFFFFF"/>
                </a:highlight>
                <a:latin typeface="Söhne"/>
              </a:rPr>
              <a:t>4. Community Building:</a:t>
            </a:r>
            <a:r>
              <a:rPr lang="en-US">
                <a:solidFill>
                  <a:srgbClr val="0D0D0D"/>
                </a:solidFill>
                <a:highlight>
                  <a:srgbClr val="FFFFFF"/>
                </a:highlight>
                <a:latin typeface="Söhne"/>
              </a:rPr>
              <a:t> </a:t>
            </a:r>
            <a:endParaRPr lang="en-US" b="0" i="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 Discussions in forums and social media suggest users value community opinions and shared experiences.</a:t>
            </a:r>
          </a:p>
          <a:p>
            <a:pPr lvl="1">
              <a:buFont typeface="Arial" panose="020B0604020202020204" pitchFamily="34" charset="0"/>
              <a:buChar char="•"/>
            </a:pPr>
            <a:r>
              <a:rPr lang="en-US" b="1" i="0" dirty="0">
                <a:solidFill>
                  <a:srgbClr val="0D0D0D"/>
                </a:solidFill>
                <a:effectLst/>
                <a:highlight>
                  <a:srgbClr val="FFFFFF"/>
                </a:highlight>
                <a:latin typeface="Söhne"/>
              </a:rPr>
              <a:t>Recommendation</a:t>
            </a:r>
            <a:r>
              <a:rPr lang="en-US" b="0" i="0" dirty="0">
                <a:solidFill>
                  <a:srgbClr val="0D0D0D"/>
                </a:solidFill>
                <a:effectLst/>
                <a:highlight>
                  <a:srgbClr val="FFFFFF"/>
                </a:highlight>
                <a:latin typeface="Söhne"/>
              </a:rPr>
              <a:t>: Create more opportunities for community engagement through forums, user groups, or virtual meetups. These platforms can facilitate peer-to-peer learning and support, fostering a stronger community of traders and investors.</a:t>
            </a:r>
            <a:endParaRPr lang="en-US" b="0" i="0">
              <a:solidFill>
                <a:srgbClr val="0D0D0D"/>
              </a:solidFill>
              <a:effectLst/>
              <a:highlight>
                <a:srgbClr val="FFFFFF"/>
              </a:highlight>
              <a:latin typeface="Söhne"/>
            </a:endParaRPr>
          </a:p>
          <a:p>
            <a:pPr lvl="1">
              <a:buFont typeface="Arial" panose="020B0604020202020204" pitchFamily="34" charset="0"/>
              <a:buChar char="•"/>
            </a:pPr>
            <a:r>
              <a:rPr lang="en-US">
                <a:solidFill>
                  <a:srgbClr val="0D0D0D"/>
                </a:solidFill>
                <a:highlight>
                  <a:srgbClr val="FFFFFF"/>
                </a:highlight>
                <a:latin typeface="Söhne"/>
              </a:rPr>
              <a:t>Weekly AMA's (ask me anything)</a:t>
            </a:r>
          </a:p>
          <a:p>
            <a:endParaRPr lang="en-US">
              <a:solidFill>
                <a:srgbClr val="000000"/>
              </a:solidFill>
              <a:latin typeface="Aptos" panose="02110004020202020204"/>
            </a:endParaRPr>
          </a:p>
        </p:txBody>
      </p:sp>
      <p:sp>
        <p:nvSpPr>
          <p:cNvPr id="4" name="Slide Number Placeholder 3"/>
          <p:cNvSpPr>
            <a:spLocks noGrp="1"/>
          </p:cNvSpPr>
          <p:nvPr>
            <p:ph type="sldNum" sz="quarter" idx="5"/>
          </p:nvPr>
        </p:nvSpPr>
        <p:spPr/>
        <p:txBody>
          <a:bodyPr/>
          <a:lstStyle/>
          <a:p>
            <a:fld id="{88A333A8-B823-7A4D-8158-D15E59185ADC}" type="slidenum">
              <a:rPr lang="en-US" smtClean="0"/>
              <a:t>11</a:t>
            </a:fld>
            <a:endParaRPr lang="en-US"/>
          </a:p>
        </p:txBody>
      </p:sp>
    </p:spTree>
    <p:extLst>
      <p:ext uri="{BB962C8B-B14F-4D97-AF65-F5344CB8AC3E}">
        <p14:creationId xmlns:p14="http://schemas.microsoft.com/office/powerpoint/2010/main" val="152730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F251-319C-3C11-4C30-0F80D8D0B0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B37FA-27C0-7B9C-4AE1-4E57F0BF1C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2C2539-823F-3408-3355-8655C7EABFD1}"/>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68483748-B71D-1830-50D5-9FA885749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F687C-065D-8EF8-9C17-334247621AC2}"/>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285155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09BF-5968-E901-C519-317E54A5A2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3D64A0-FAEE-C802-6BFD-5877C839E2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BE206-FD01-1A21-DCE9-8C2ADC12249A}"/>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8DC4FA5E-F2B4-8F38-8DB2-7CF900DD4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E2961-7B06-AB28-EEDD-CC57FE3DD929}"/>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399855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39A7C7-9783-9D7E-7B79-DD0000887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922A-7632-629B-7723-1E7E3639B0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4CC58-187E-1452-8D6D-5AC6E1B7DF7F}"/>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EE4E46DF-F49F-3A01-978F-0343762BE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5EC15-7FC0-92A3-E194-4A445AD969EF}"/>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295372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613BD-72A7-B15C-2121-7BF11C1D1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66CCD-CAA5-185C-E43F-25ABF186E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DC4676-525E-C191-08E4-203010471917}"/>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E37C10F4-55B2-3CFF-9658-64F8D2001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FFDE0-20D8-FC20-AA38-D6D4B263379D}"/>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378552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A4B5-4580-B8C5-48EE-28141C623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A01063-6C5E-AB9A-5D55-14B276AC3A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14FB2-3314-9135-FD56-D5549C546AE6}"/>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7ECABC86-2FC5-3794-6FD9-8AB5D9D98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3CB69-2B62-17E3-7691-47994E6AED8F}"/>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188579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E9FB-AF01-40A4-FD09-C0CBA7B0C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A1E01-102A-8A44-EB42-DE814F323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EC5B8-47C6-941A-80C5-73345C6870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3D4930-821E-6F42-6D75-DE6F1C9B377D}"/>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6" name="Footer Placeholder 5">
            <a:extLst>
              <a:ext uri="{FF2B5EF4-FFF2-40B4-BE49-F238E27FC236}">
                <a16:creationId xmlns:a16="http://schemas.microsoft.com/office/drawing/2014/main" id="{61C82042-B167-016D-CAA6-C354E47B7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5C0CE-47BE-D6AF-7CBB-9B8637099404}"/>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216234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BE33-4CFC-EFA3-541E-1759037C20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E26FC9-B8BC-EFBA-35D9-CD931E82C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5F321B-9CA5-5639-394D-61D1F433D4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D396EC-00EC-C3FE-FF0D-A091ABC913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FBA1A-2D73-17E8-07B0-4BA114564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B5043E-7385-638D-7B52-1363A9FFF951}"/>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8" name="Footer Placeholder 7">
            <a:extLst>
              <a:ext uri="{FF2B5EF4-FFF2-40B4-BE49-F238E27FC236}">
                <a16:creationId xmlns:a16="http://schemas.microsoft.com/office/drawing/2014/main" id="{E180F300-5CCC-E2E5-0FEA-D6A484A222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64AB2-BD9E-AD57-F54B-1E90D2FB93A6}"/>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329958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795C-B646-D589-F0B7-ED6FA83D8F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06D28A-A950-4988-DC13-B7625BB5FE57}"/>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4" name="Footer Placeholder 3">
            <a:extLst>
              <a:ext uri="{FF2B5EF4-FFF2-40B4-BE49-F238E27FC236}">
                <a16:creationId xmlns:a16="http://schemas.microsoft.com/office/drawing/2014/main" id="{1F11AA20-E323-3909-62D5-429C9EAA21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00D52-019F-7FE1-7304-6369557925C9}"/>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391714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2E6D8-A385-681A-5958-893A5DC8EB28}"/>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3" name="Footer Placeholder 2">
            <a:extLst>
              <a:ext uri="{FF2B5EF4-FFF2-40B4-BE49-F238E27FC236}">
                <a16:creationId xmlns:a16="http://schemas.microsoft.com/office/drawing/2014/main" id="{FAC494A5-F151-7863-D535-F32161D368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D3C7B-0281-E3F6-1EC7-CC0FBA062653}"/>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17142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FEF7-21E6-0A8F-87A7-0933CC2DA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988BA0-AF7D-4C47-376A-566CF5F77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C26319-6E7F-6F6C-443C-2043B1F6B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F2A94D-07E9-7981-EFCE-58E254B10EB2}"/>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6" name="Footer Placeholder 5">
            <a:extLst>
              <a:ext uri="{FF2B5EF4-FFF2-40B4-BE49-F238E27FC236}">
                <a16:creationId xmlns:a16="http://schemas.microsoft.com/office/drawing/2014/main" id="{0CF28641-5D31-A274-ABFD-B2E5E3274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F60E4-3E47-14FB-D948-91552BEB255D}"/>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170536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98B0-3A71-AA96-59F3-842B83945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5E7A4F-3A5F-733C-7546-477BD65BBE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1A7ABB-BF3D-E018-6D8C-FDD73EA5F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AF8DBE-AD68-B9EE-ED33-9DD13C604343}"/>
              </a:ext>
            </a:extLst>
          </p:cNvPr>
          <p:cNvSpPr>
            <a:spLocks noGrp="1"/>
          </p:cNvSpPr>
          <p:nvPr>
            <p:ph type="dt" sz="half" idx="10"/>
          </p:nvPr>
        </p:nvSpPr>
        <p:spPr/>
        <p:txBody>
          <a:bodyPr/>
          <a:lstStyle/>
          <a:p>
            <a:fld id="{AA502198-AD0E-A641-903D-B868FD6780FC}" type="datetimeFigureOut">
              <a:rPr lang="en-US" smtClean="0"/>
              <a:t>6/4/2024</a:t>
            </a:fld>
            <a:endParaRPr lang="en-US"/>
          </a:p>
        </p:txBody>
      </p:sp>
      <p:sp>
        <p:nvSpPr>
          <p:cNvPr id="6" name="Footer Placeholder 5">
            <a:extLst>
              <a:ext uri="{FF2B5EF4-FFF2-40B4-BE49-F238E27FC236}">
                <a16:creationId xmlns:a16="http://schemas.microsoft.com/office/drawing/2014/main" id="{EFC10C12-FC4F-3E4C-EC93-7E3E1DD2C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A35A5A-B8F6-9E6C-0C47-CCC5B3D17D98}"/>
              </a:ext>
            </a:extLst>
          </p:cNvPr>
          <p:cNvSpPr>
            <a:spLocks noGrp="1"/>
          </p:cNvSpPr>
          <p:nvPr>
            <p:ph type="sldNum" sz="quarter" idx="12"/>
          </p:nvPr>
        </p:nvSpPr>
        <p:spPr/>
        <p:txBody>
          <a:bodyPr/>
          <a:lstStyle/>
          <a:p>
            <a:fld id="{61DE79DB-A10D-7C46-B34B-30D168240ABD}" type="slidenum">
              <a:rPr lang="en-US" smtClean="0"/>
              <a:t>‹#›</a:t>
            </a:fld>
            <a:endParaRPr lang="en-US"/>
          </a:p>
        </p:txBody>
      </p:sp>
    </p:spTree>
    <p:extLst>
      <p:ext uri="{BB962C8B-B14F-4D97-AF65-F5344CB8AC3E}">
        <p14:creationId xmlns:p14="http://schemas.microsoft.com/office/powerpoint/2010/main" val="2912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B6EEEC-1703-5616-469B-D9AC7076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AB6BDB-FDA2-0507-A459-4DA747D81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494C3-A912-F647-DCA7-E0CA0613C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502198-AD0E-A641-903D-B868FD6780FC}" type="datetimeFigureOut">
              <a:rPr lang="en-US" smtClean="0"/>
              <a:t>6/4/2024</a:t>
            </a:fld>
            <a:endParaRPr lang="en-US"/>
          </a:p>
        </p:txBody>
      </p:sp>
      <p:sp>
        <p:nvSpPr>
          <p:cNvPr id="5" name="Footer Placeholder 4">
            <a:extLst>
              <a:ext uri="{FF2B5EF4-FFF2-40B4-BE49-F238E27FC236}">
                <a16:creationId xmlns:a16="http://schemas.microsoft.com/office/drawing/2014/main" id="{27D29A65-653A-A0EE-D7AE-118AA1D833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283D4B-57DB-C2EC-1555-1655882959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DE79DB-A10D-7C46-B34B-30D168240ABD}" type="slidenum">
              <a:rPr lang="en-US" smtClean="0"/>
              <a:t>‹#›</a:t>
            </a:fld>
            <a:endParaRPr lang="en-US"/>
          </a:p>
        </p:txBody>
      </p:sp>
    </p:spTree>
    <p:extLst>
      <p:ext uri="{BB962C8B-B14F-4D97-AF65-F5344CB8AC3E}">
        <p14:creationId xmlns:p14="http://schemas.microsoft.com/office/powerpoint/2010/main" val="1366899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7" Type="http://schemas.microsoft.com/office/2011/relationships/webextension" Target="../webextensions/webextension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11/relationships/webextension" Target="../webextensions/webextension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48B48-24E9-5EF0-C990-0C0D263CDDC1}"/>
              </a:ext>
            </a:extLst>
          </p:cNvPr>
          <p:cNvSpPr>
            <a:spLocks noGrp="1"/>
          </p:cNvSpPr>
          <p:nvPr>
            <p:ph type="ctrTitle"/>
          </p:nvPr>
        </p:nvSpPr>
        <p:spPr>
          <a:xfrm>
            <a:off x="599609" y="679731"/>
            <a:ext cx="4171994" cy="3736540"/>
          </a:xfrm>
        </p:spPr>
        <p:txBody>
          <a:bodyPr>
            <a:normAutofit/>
          </a:bodyPr>
          <a:lstStyle/>
          <a:p>
            <a:pPr algn="l"/>
            <a:r>
              <a:rPr lang="en-US"/>
              <a:t>Charles Schwab Sentiment Analysis</a:t>
            </a:r>
          </a:p>
        </p:txBody>
      </p:sp>
      <p:sp>
        <p:nvSpPr>
          <p:cNvPr id="3" name="Subtitle 2">
            <a:extLst>
              <a:ext uri="{FF2B5EF4-FFF2-40B4-BE49-F238E27FC236}">
                <a16:creationId xmlns:a16="http://schemas.microsoft.com/office/drawing/2014/main" id="{1E8D384D-3A00-ECA3-1801-7CB607E5912B}"/>
              </a:ext>
            </a:extLst>
          </p:cNvPr>
          <p:cNvSpPr>
            <a:spLocks noGrp="1"/>
          </p:cNvSpPr>
          <p:nvPr>
            <p:ph type="subTitle" idx="1"/>
          </p:nvPr>
        </p:nvSpPr>
        <p:spPr>
          <a:xfrm>
            <a:off x="599609" y="4685288"/>
            <a:ext cx="4171994" cy="1035781"/>
          </a:xfrm>
        </p:spPr>
        <p:txBody>
          <a:bodyPr>
            <a:normAutofit/>
          </a:bodyPr>
          <a:lstStyle/>
          <a:p>
            <a:pPr algn="l"/>
            <a:r>
              <a:rPr lang="en-US"/>
              <a:t>Evan, Kristian, </a:t>
            </a:r>
            <a:r>
              <a:rPr lang="en-US" err="1"/>
              <a:t>Yuming</a:t>
            </a:r>
            <a:endParaRPr lang="en-US"/>
          </a:p>
        </p:txBody>
      </p:sp>
      <p:grpSp>
        <p:nvGrpSpPr>
          <p:cNvPr id="21"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le:Charles Schwab Corporation logo.svg - Wikimedia Commons">
            <a:extLst>
              <a:ext uri="{FF2B5EF4-FFF2-40B4-BE49-F238E27FC236}">
                <a16:creationId xmlns:a16="http://schemas.microsoft.com/office/drawing/2014/main" id="{FB870652-DFF7-110E-26BA-63683E988EE4}"/>
              </a:ext>
            </a:extLst>
          </p:cNvPr>
          <p:cNvPicPr>
            <a:picLocks noChangeAspect="1"/>
          </p:cNvPicPr>
          <p:nvPr/>
        </p:nvPicPr>
        <p:blipFill>
          <a:blip r:embed="rId3"/>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102420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42AE2-88EE-1675-1028-E3A92B348088}"/>
              </a:ext>
            </a:extLst>
          </p:cNvPr>
          <p:cNvSpPr>
            <a:spLocks noGrp="1"/>
          </p:cNvSpPr>
          <p:nvPr>
            <p:ph type="title"/>
          </p:nvPr>
        </p:nvSpPr>
        <p:spPr>
          <a:xfrm>
            <a:off x="640080" y="2074363"/>
            <a:ext cx="2752354" cy="2709275"/>
          </a:xfrm>
          <a:prstGeom prst="ellipse">
            <a:avLst/>
          </a:prstGeom>
          <a:solidFill>
            <a:schemeClr val="tx1">
              <a:lumMod val="75000"/>
              <a:lumOff val="25000"/>
            </a:schemeClr>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TICKER SENTIMENT</a:t>
            </a:r>
          </a:p>
        </p:txBody>
      </p:sp>
      <p:pic>
        <p:nvPicPr>
          <p:cNvPr id="4100" name="Picture 4" descr="Image preview">
            <a:extLst>
              <a:ext uri="{FF2B5EF4-FFF2-40B4-BE49-F238E27FC236}">
                <a16:creationId xmlns:a16="http://schemas.microsoft.com/office/drawing/2014/main" id="{9D3A1734-3B1E-009C-17BD-7FC5DB430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504" y="649514"/>
            <a:ext cx="7560885" cy="555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8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673C3-B031-68F7-734F-B4FAB5C473CC}"/>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Key Area’s of Business Improvement</a:t>
            </a:r>
          </a:p>
        </p:txBody>
      </p:sp>
      <p:pic>
        <p:nvPicPr>
          <p:cNvPr id="7" name="Graphic 6" descr="CRM Customer Insights App">
            <a:extLst>
              <a:ext uri="{FF2B5EF4-FFF2-40B4-BE49-F238E27FC236}">
                <a16:creationId xmlns:a16="http://schemas.microsoft.com/office/drawing/2014/main" id="{2A06DBD7-5E04-8F6A-0137-7781A1017E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EBFDF7CF-23C5-68E7-CA43-40A560E947DB}"/>
              </a:ext>
            </a:extLst>
          </p:cNvPr>
          <p:cNvSpPr>
            <a:spLocks noGrp="1"/>
          </p:cNvSpPr>
          <p:nvPr>
            <p:ph idx="1"/>
          </p:nvPr>
        </p:nvSpPr>
        <p:spPr>
          <a:xfrm>
            <a:off x="6090574" y="2421682"/>
            <a:ext cx="4977578" cy="3639289"/>
          </a:xfrm>
        </p:spPr>
        <p:txBody>
          <a:bodyPr anchor="ctr">
            <a:normAutofit fontScale="92500" lnSpcReduction="10000"/>
          </a:bodyPr>
          <a:lstStyle/>
          <a:p>
            <a:pPr marL="514350" indent="-514350">
              <a:buFont typeface="Arial" panose="020B0604020202020204" pitchFamily="34" charset="0"/>
              <a:buAutoNum type="arabicPeriod"/>
            </a:pPr>
            <a:r>
              <a:rPr lang="en-US" sz="1800" b="1" dirty="0">
                <a:solidFill>
                  <a:schemeClr val="tx2"/>
                </a:solidFill>
              </a:rPr>
              <a:t>Theme Modeling </a:t>
            </a:r>
          </a:p>
          <a:p>
            <a:pPr marL="514350" indent="-514350">
              <a:buAutoNum type="arabicPeriod"/>
            </a:pPr>
            <a:r>
              <a:rPr lang="en-US" sz="1800" b="1" dirty="0">
                <a:solidFill>
                  <a:schemeClr val="tx2"/>
                </a:solidFill>
              </a:rPr>
              <a:t>Integration and Enhancement of Trading Platforms</a:t>
            </a:r>
          </a:p>
          <a:p>
            <a:pPr marL="514350" indent="-514350">
              <a:buAutoNum type="arabicPeriod"/>
            </a:pPr>
            <a:r>
              <a:rPr lang="en-US" sz="1800" b="1" dirty="0">
                <a:solidFill>
                  <a:schemeClr val="tx2"/>
                </a:solidFill>
              </a:rPr>
              <a:t>Customer Service and User Experience Improvements</a:t>
            </a:r>
          </a:p>
          <a:p>
            <a:r>
              <a:rPr lang="en-US" sz="1800" dirty="0">
                <a:solidFill>
                  <a:schemeClr val="tx2"/>
                </a:solidFill>
              </a:rPr>
              <a:t> Enhance Mobile Experience</a:t>
            </a:r>
          </a:p>
          <a:p>
            <a:r>
              <a:rPr lang="en-US" sz="1800" dirty="0">
                <a:solidFill>
                  <a:schemeClr val="tx2"/>
                </a:solidFill>
              </a:rPr>
              <a:t>Expand Educational Resources</a:t>
            </a:r>
          </a:p>
          <a:p>
            <a:r>
              <a:rPr lang="en-US" sz="1800" dirty="0">
                <a:solidFill>
                  <a:schemeClr val="tx2"/>
                </a:solidFill>
              </a:rPr>
              <a:t>Improve Customer Service</a:t>
            </a:r>
          </a:p>
          <a:p>
            <a:r>
              <a:rPr lang="en-US" sz="1800" dirty="0">
                <a:solidFill>
                  <a:schemeClr val="tx2"/>
                </a:solidFill>
              </a:rPr>
              <a:t>Enhance Customization and Personalization</a:t>
            </a:r>
          </a:p>
          <a:p>
            <a:endParaRPr lang="en-US" sz="1800" dirty="0">
              <a:solidFill>
                <a:schemeClr val="tx2"/>
              </a:solidFill>
            </a:endParaRPr>
          </a:p>
          <a:p>
            <a:r>
              <a:rPr lang="en-US" sz="1800" b="1" dirty="0">
                <a:solidFill>
                  <a:schemeClr val="tx2"/>
                </a:solidFill>
                <a:highlight>
                  <a:srgbClr val="00FFFF"/>
                </a:highlight>
              </a:rPr>
              <a:t>Community Building</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590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65B15-ABA0-55A9-6A76-AD6C82847B4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sp>
        <p:nvSpPr>
          <p:cNvPr id="3" name="Content Placeholder 2">
            <a:extLst>
              <a:ext uri="{FF2B5EF4-FFF2-40B4-BE49-F238E27FC236}">
                <a16:creationId xmlns:a16="http://schemas.microsoft.com/office/drawing/2014/main" id="{875F9FB0-239A-C8C3-8D9E-0D145407DDB3}"/>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Q&amp;A</a:t>
            </a:r>
          </a:p>
        </p:txBody>
      </p:sp>
      <p:pic>
        <p:nvPicPr>
          <p:cNvPr id="7" name="Graphic 6" descr="Questions">
            <a:extLst>
              <a:ext uri="{FF2B5EF4-FFF2-40B4-BE49-F238E27FC236}">
                <a16:creationId xmlns:a16="http://schemas.microsoft.com/office/drawing/2014/main" id="{6BE5DDA7-B189-96BA-C786-8482FEAC92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Questions">
            <a:extLst>
              <a:ext uri="{FF2B5EF4-FFF2-40B4-BE49-F238E27FC236}">
                <a16:creationId xmlns:a16="http://schemas.microsoft.com/office/drawing/2014/main" id="{5249DF58-BB9E-4FFB-94B3-B0051A9A71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51994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F75-D6CC-103A-BE4E-2CAE3609B231}"/>
              </a:ext>
            </a:extLst>
          </p:cNvPr>
          <p:cNvSpPr>
            <a:spLocks noGrp="1"/>
          </p:cNvSpPr>
          <p:nvPr>
            <p:ph type="title"/>
          </p:nvPr>
        </p:nvSpPr>
        <p:spPr/>
        <p:txBody>
          <a:bodyPr/>
          <a:lstStyle/>
          <a:p>
            <a:r>
              <a:rPr lang="en-US" dirty="0"/>
              <a:t>Dashboard Backup Link</a:t>
            </a:r>
          </a:p>
        </p:txBody>
      </p:sp>
      <p:sp>
        <p:nvSpPr>
          <p:cNvPr id="3" name="Content Placeholder 2">
            <a:extLst>
              <a:ext uri="{FF2B5EF4-FFF2-40B4-BE49-F238E27FC236}">
                <a16:creationId xmlns:a16="http://schemas.microsoft.com/office/drawing/2014/main" id="{CE452B3D-D0AF-802E-F022-38BEFE1DA04C}"/>
              </a:ext>
            </a:extLst>
          </p:cNvPr>
          <p:cNvSpPr>
            <a:spLocks noGrp="1"/>
          </p:cNvSpPr>
          <p:nvPr>
            <p:ph idx="1"/>
          </p:nvPr>
        </p:nvSpPr>
        <p:spPr/>
        <p:txBody>
          <a:bodyPr vert="horz" lIns="91440" tIns="45720" rIns="91440" bIns="45720" rtlCol="0" anchor="t">
            <a:normAutofit/>
          </a:bodyPr>
          <a:lstStyle/>
          <a:p>
            <a:r>
              <a:rPr lang="en-US" dirty="0">
                <a:ea typeface="+mn-lt"/>
                <a:cs typeface="+mn-lt"/>
              </a:rPr>
              <a:t>https://app.powerbi.com/links/XHYqEGLuQw?ctid=6f3c7037-85c2-40e6-9dec-18b02d289288&amp;pbi_source=linkShare&amp;bookmarkGuid=ac12871d-a626-414b-8d47-895fe53d77b0</a:t>
            </a:r>
            <a:endParaRPr lang="en-US" dirty="0"/>
          </a:p>
        </p:txBody>
      </p:sp>
    </p:spTree>
    <p:extLst>
      <p:ext uri="{BB962C8B-B14F-4D97-AF65-F5344CB8AC3E}">
        <p14:creationId xmlns:p14="http://schemas.microsoft.com/office/powerpoint/2010/main" val="558242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88852-76E8-42B6-5AD4-A967C8CA12E5}"/>
              </a:ext>
            </a:extLst>
          </p:cNvPr>
          <p:cNvSpPr>
            <a:spLocks noGrp="1"/>
          </p:cNvSpPr>
          <p:nvPr>
            <p:ph type="title"/>
          </p:nvPr>
        </p:nvSpPr>
        <p:spPr>
          <a:xfrm>
            <a:off x="879620" y="1471351"/>
            <a:ext cx="7108911" cy="4016621"/>
          </a:xfrm>
        </p:spPr>
        <p:txBody>
          <a:bodyPr vert="horz" lIns="91440" tIns="45720" rIns="91440" bIns="45720" rtlCol="0" anchor="ctr">
            <a:normAutofit fontScale="90000"/>
          </a:bodyPr>
          <a:lstStyle/>
          <a:p>
            <a:r>
              <a:rPr lang="en-US" sz="6600"/>
              <a:t>Should financial services firms be tracking their reputation on reddit?</a:t>
            </a:r>
            <a:endParaRPr lang="en-US" sz="6600"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1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584B7-555E-4524-42D6-4D153AB11A1C}"/>
              </a:ext>
            </a:extLst>
          </p:cNvPr>
          <p:cNvSpPr>
            <a:spLocks noGrp="1"/>
          </p:cNvSpPr>
          <p:nvPr>
            <p:ph type="title"/>
          </p:nvPr>
        </p:nvSpPr>
        <p:spPr>
          <a:xfrm>
            <a:off x="1043631" y="809898"/>
            <a:ext cx="10173010" cy="1554480"/>
          </a:xfrm>
        </p:spPr>
        <p:txBody>
          <a:bodyPr anchor="ctr">
            <a:normAutofit/>
          </a:bodyPr>
          <a:lstStyle/>
          <a:p>
            <a:r>
              <a:rPr lang="en-US" sz="4800"/>
              <a:t>Tech Stack</a:t>
            </a: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2" descr="How to Evaluate AWS RDS Pricing and Features | by Jay Chapel | Medium">
            <a:extLst>
              <a:ext uri="{FF2B5EF4-FFF2-40B4-BE49-F238E27FC236}">
                <a16:creationId xmlns:a16="http://schemas.microsoft.com/office/drawing/2014/main" id="{3F8FC46A-1D13-3949-F734-C8DF25841D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98" r="16149"/>
          <a:stretch/>
        </p:blipFill>
        <p:spPr bwMode="auto">
          <a:xfrm>
            <a:off x="904602" y="3884691"/>
            <a:ext cx="1630294" cy="1475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WS Lambda - Wikipedia">
            <a:extLst>
              <a:ext uri="{FF2B5EF4-FFF2-40B4-BE49-F238E27FC236}">
                <a16:creationId xmlns:a16="http://schemas.microsoft.com/office/drawing/2014/main" id="{187C844A-A3D8-D798-5F24-64C57D487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612" y="3968340"/>
            <a:ext cx="1303300" cy="13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osted MySQL - Amazon RDS for MySQL - AWS">
            <a:extLst>
              <a:ext uri="{FF2B5EF4-FFF2-40B4-BE49-F238E27FC236}">
                <a16:creationId xmlns:a16="http://schemas.microsoft.com/office/drawing/2014/main" id="{0B477275-B1D3-343B-6A0F-46AD48DAD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007" y="4145983"/>
            <a:ext cx="1831632" cy="9480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What is Python Coding? | Juni Learning">
            <a:extLst>
              <a:ext uri="{FF2B5EF4-FFF2-40B4-BE49-F238E27FC236}">
                <a16:creationId xmlns:a16="http://schemas.microsoft.com/office/drawing/2014/main" id="{0DE65038-967A-5CC5-327C-6359EA3FEE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32" t="14367" r="15896" b="11729"/>
          <a:stretch/>
        </p:blipFill>
        <p:spPr bwMode="auto">
          <a:xfrm>
            <a:off x="5131629" y="3944217"/>
            <a:ext cx="1265023" cy="1351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68D4DE9-8B2C-E4EB-603F-699559355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150818" y="4056355"/>
            <a:ext cx="1132224" cy="11322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D656748-78BB-356A-0977-8E7FDA53117E}"/>
              </a:ext>
            </a:extLst>
          </p:cNvPr>
          <p:cNvCxnSpPr>
            <a:stCxn id="4" idx="3"/>
            <a:endCxn id="5" idx="1"/>
          </p:cNvCxnSpPr>
          <p:nvPr/>
        </p:nvCxnSpPr>
        <p:spPr>
          <a:xfrm flipV="1">
            <a:off x="2534896" y="4619990"/>
            <a:ext cx="646716" cy="2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069307D-63B1-B486-F879-8B69D453308D}"/>
              </a:ext>
            </a:extLst>
          </p:cNvPr>
          <p:cNvCxnSpPr>
            <a:stCxn id="5" idx="3"/>
            <a:endCxn id="7" idx="1"/>
          </p:cNvCxnSpPr>
          <p:nvPr/>
        </p:nvCxnSpPr>
        <p:spPr>
          <a:xfrm>
            <a:off x="4484912" y="4619990"/>
            <a:ext cx="64671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C7A01EE-C6A9-1C26-916E-A806DC16F69E}"/>
              </a:ext>
            </a:extLst>
          </p:cNvPr>
          <p:cNvCxnSpPr>
            <a:stCxn id="7" idx="3"/>
            <a:endCxn id="6" idx="1"/>
          </p:cNvCxnSpPr>
          <p:nvPr/>
        </p:nvCxnSpPr>
        <p:spPr>
          <a:xfrm flipV="1">
            <a:off x="6396652" y="4619990"/>
            <a:ext cx="90535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C36B7D9-A091-8484-F3EB-4C90C74EF8F2}"/>
              </a:ext>
            </a:extLst>
          </p:cNvPr>
          <p:cNvCxnSpPr>
            <a:stCxn id="6" idx="3"/>
            <a:endCxn id="8" idx="3"/>
          </p:cNvCxnSpPr>
          <p:nvPr/>
        </p:nvCxnSpPr>
        <p:spPr>
          <a:xfrm>
            <a:off x="9133639" y="4619990"/>
            <a:ext cx="1017178" cy="2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3155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2F8-E6B9-5D86-9838-1E4DB299EC7A}"/>
              </a:ext>
            </a:extLst>
          </p:cNvPr>
          <p:cNvSpPr>
            <a:spLocks noGrp="1"/>
          </p:cNvSpPr>
          <p:nvPr>
            <p:ph type="title"/>
          </p:nvPr>
        </p:nvSpPr>
        <p:spPr/>
        <p:txBody>
          <a:bodyPr/>
          <a:lstStyle/>
          <a:p>
            <a:r>
              <a:rPr lang="en-US"/>
              <a:t>schwabV2</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1A53BA83-2B97-CE78-D751-7547DE9FED45}"/>
                  </a:ext>
                </a:extLst>
              </p:cNvPr>
              <p:cNvGraphicFramePr>
                <a:graphicFrameLocks noGrp="1"/>
              </p:cNvGraphicFramePr>
              <p:nvPr>
                <p:ph idx="1"/>
              </p:nvPr>
            </p:nvGraphicFramePr>
            <p:xfrm>
              <a:off x="838200" y="1825625"/>
              <a:ext cx="10515600" cy="435133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1A53BA83-2B97-CE78-D751-7547DE9FED45}"/>
                  </a:ext>
                </a:extLst>
              </p:cNvPr>
              <p:cNvPicPr>
                <a:picLocks noGrp="1" noRot="1" noChangeAspect="1" noMove="1" noResize="1" noEditPoints="1" noAdjustHandles="1" noChangeArrowheads="1" noChangeShapeType="1"/>
              </p:cNvPicPr>
              <p:nvPr/>
            </p:nvPicPr>
            <p:blipFill>
              <a:blip r:embed="rId4"/>
              <a:stretch>
                <a:fillRect/>
              </a:stretch>
            </p:blipFill>
            <p:spPr>
              <a:xfrm>
                <a:off x="838200" y="1825625"/>
                <a:ext cx="10515600" cy="4351338"/>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a:extLst>
                  <a:ext uri="{FF2B5EF4-FFF2-40B4-BE49-F238E27FC236}">
                    <a16:creationId xmlns:a16="http://schemas.microsoft.com/office/drawing/2014/main" id="{E13586E2-83AF-1049-4EDA-E8E2AE2F05D8}"/>
                  </a:ext>
                </a:extLst>
              </p:cNvPr>
              <p:cNvGraphicFramePr>
                <a:graphicFrameLocks noGrp="1"/>
              </p:cNvGraphicFramePr>
              <p:nvPr/>
            </p:nvGraphicFramePr>
            <p:xfrm>
              <a:off x="0" y="-190500"/>
              <a:ext cx="12192000" cy="7239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5" name="Add-in 4">
                <a:extLst>
                  <a:ext uri="{FF2B5EF4-FFF2-40B4-BE49-F238E27FC236}">
                    <a16:creationId xmlns:a16="http://schemas.microsoft.com/office/drawing/2014/main" id="{E13586E2-83AF-1049-4EDA-E8E2AE2F05D8}"/>
                  </a:ext>
                </a:extLst>
              </p:cNvPr>
              <p:cNvPicPr>
                <a:picLocks noGrp="1" noRot="1" noChangeAspect="1" noMove="1" noResize="1" noEditPoints="1" noAdjustHandles="1" noChangeArrowheads="1" noChangeShapeType="1"/>
              </p:cNvPicPr>
              <p:nvPr/>
            </p:nvPicPr>
            <p:blipFill>
              <a:blip r:embed="rId6"/>
              <a:stretch>
                <a:fillRect/>
              </a:stretch>
            </p:blipFill>
            <p:spPr>
              <a:xfrm>
                <a:off x="0" y="-190500"/>
                <a:ext cx="12192000" cy="723900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Object 2">
                <a:extLst>
                  <a:ext uri="{FF2B5EF4-FFF2-40B4-BE49-F238E27FC236}">
                    <a16:creationId xmlns:a16="http://schemas.microsoft.com/office/drawing/2014/main" id="{B1E1DD53-855A-B304-AA7C-2173D348A56D}"/>
                  </a:ext>
                </a:extLst>
              </p:cNvPr>
              <p:cNvGraphicFramePr>
                <a:graphicFrameLocks noGrp="1"/>
              </p:cNvGraphicFramePr>
              <p:nvPr>
                <p:extLst>
                  <p:ext uri="{D42A27DB-BD31-4B8C-83A1-F6EECF244321}">
                    <p14:modId xmlns:p14="http://schemas.microsoft.com/office/powerpoint/2010/main" val="96171424"/>
                  </p:ext>
                </p:extLst>
              </p:nvPr>
            </p:nvGraphicFramePr>
            <p:xfrm>
              <a:off x="0" y="-195497"/>
              <a:ext cx="12191999" cy="7175916"/>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3" name="Object 2">
                <a:extLst>
                  <a:ext uri="{FF2B5EF4-FFF2-40B4-BE49-F238E27FC236}">
                    <a16:creationId xmlns:a16="http://schemas.microsoft.com/office/drawing/2014/main" id="{B1E1DD53-855A-B304-AA7C-2173D348A56D}"/>
                  </a:ext>
                </a:extLst>
              </p:cNvPr>
              <p:cNvPicPr>
                <a:picLocks noGrp="1" noRot="1" noChangeAspect="1" noMove="1" noResize="1" noEditPoints="1" noAdjustHandles="1" noChangeArrowheads="1" noChangeShapeType="1"/>
              </p:cNvPicPr>
              <p:nvPr/>
            </p:nvPicPr>
            <p:blipFill>
              <a:blip r:embed="rId6"/>
              <a:stretch>
                <a:fillRect/>
              </a:stretch>
            </p:blipFill>
            <p:spPr>
              <a:xfrm>
                <a:off x="0" y="-195497"/>
                <a:ext cx="12191999" cy="7175916"/>
              </a:xfrm>
              <a:prstGeom prst="rect">
                <a:avLst/>
              </a:prstGeom>
            </p:spPr>
          </p:pic>
        </mc:Fallback>
      </mc:AlternateContent>
    </p:spTree>
    <p:extLst>
      <p:ext uri="{BB962C8B-B14F-4D97-AF65-F5344CB8AC3E}">
        <p14:creationId xmlns:p14="http://schemas.microsoft.com/office/powerpoint/2010/main" val="92587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42B5E-42C2-84FA-9967-5C4CA00A1C88}"/>
              </a:ext>
            </a:extLst>
          </p:cNvPr>
          <p:cNvSpPr>
            <a:spLocks noGrp="1"/>
          </p:cNvSpPr>
          <p:nvPr>
            <p:ph type="title"/>
          </p:nvPr>
        </p:nvSpPr>
        <p:spPr>
          <a:xfrm>
            <a:off x="696113" y="815499"/>
            <a:ext cx="4977976" cy="1454051"/>
          </a:xfrm>
        </p:spPr>
        <p:txBody>
          <a:bodyPr>
            <a:normAutofit/>
          </a:bodyPr>
          <a:lstStyle/>
          <a:p>
            <a:r>
              <a:rPr lang="en-US" sz="3600">
                <a:solidFill>
                  <a:schemeClr val="tx2"/>
                </a:solidFill>
              </a:rPr>
              <a:t>Gather Data</a:t>
            </a:r>
          </a:p>
        </p:txBody>
      </p:sp>
      <p:sp>
        <p:nvSpPr>
          <p:cNvPr id="9" name="Content Placeholder 2">
            <a:extLst>
              <a:ext uri="{FF2B5EF4-FFF2-40B4-BE49-F238E27FC236}">
                <a16:creationId xmlns:a16="http://schemas.microsoft.com/office/drawing/2014/main" id="{0C489686-DAA4-9707-B7D3-35DE4941E767}"/>
              </a:ext>
            </a:extLst>
          </p:cNvPr>
          <p:cNvSpPr>
            <a:spLocks noGrp="1"/>
          </p:cNvSpPr>
          <p:nvPr>
            <p:ph idx="1"/>
          </p:nvPr>
        </p:nvSpPr>
        <p:spPr>
          <a:xfrm>
            <a:off x="804672" y="2421682"/>
            <a:ext cx="4977578" cy="3639289"/>
          </a:xfrm>
        </p:spPr>
        <p:txBody>
          <a:bodyPr vert="horz" lIns="91440" tIns="45720" rIns="91440" bIns="45720" rtlCol="0" anchor="ctr">
            <a:normAutofit/>
          </a:bodyPr>
          <a:lstStyle/>
          <a:p>
            <a:pPr>
              <a:buFont typeface="Wingdings" panose="020B0604020202020204" pitchFamily="34" charset="0"/>
              <a:buChar char="Ø"/>
            </a:pPr>
            <a:r>
              <a:rPr lang="en-US" sz="1800" dirty="0">
                <a:solidFill>
                  <a:schemeClr val="tx2"/>
                </a:solidFill>
              </a:rPr>
              <a:t>Focus on </a:t>
            </a:r>
            <a:r>
              <a:rPr lang="en-US" sz="1800">
                <a:solidFill>
                  <a:schemeClr val="tx2"/>
                </a:solidFill>
              </a:rPr>
              <a:t>posts and comments</a:t>
            </a:r>
            <a:endParaRPr lang="en-US" sz="1800" dirty="0">
              <a:solidFill>
                <a:schemeClr val="tx2"/>
              </a:solidFill>
            </a:endParaRPr>
          </a:p>
          <a:p>
            <a:pPr>
              <a:buFont typeface="Wingdings" panose="020B0604020202020204" pitchFamily="34" charset="0"/>
              <a:buChar char="Ø"/>
            </a:pPr>
            <a:r>
              <a:rPr lang="en-US" sz="1800" dirty="0">
                <a:solidFill>
                  <a:schemeClr val="tx2"/>
                </a:solidFill>
              </a:rPr>
              <a:t>Scrape Data from r/Schwab</a:t>
            </a:r>
            <a:r>
              <a:rPr lang="en-US" sz="1800">
                <a:solidFill>
                  <a:schemeClr val="tx2"/>
                </a:solidFill>
              </a:rPr>
              <a:t> and across reddit</a:t>
            </a:r>
          </a:p>
          <a:p>
            <a:pPr>
              <a:buFont typeface="Wingdings" panose="020B0604020202020204" pitchFamily="34" charset="0"/>
              <a:buChar char="Ø"/>
            </a:pPr>
            <a:r>
              <a:rPr lang="en-US" sz="1800" dirty="0">
                <a:solidFill>
                  <a:schemeClr val="tx2"/>
                </a:solidFill>
              </a:rPr>
              <a:t>For analysis we scraped all posts with and comments mentions and then cleaned the data</a:t>
            </a:r>
            <a:r>
              <a:rPr lang="en-US" sz="1800">
                <a:solidFill>
                  <a:schemeClr val="tx2"/>
                </a:solidFill>
              </a:rPr>
              <a:t> </a:t>
            </a:r>
            <a:endParaRPr lang="en-US" sz="1800" dirty="0">
              <a:solidFill>
                <a:schemeClr val="tx2"/>
              </a:solidFill>
            </a:endParaRPr>
          </a:p>
          <a:p>
            <a:pPr>
              <a:buFont typeface="Wingdings" panose="020B0604020202020204" pitchFamily="34" charset="0"/>
              <a:buChar char="Ø"/>
            </a:pPr>
            <a:endParaRPr lang="en-US" sz="1800" dirty="0">
              <a:solidFill>
                <a:schemeClr val="tx2"/>
              </a:solidFill>
            </a:endParaRPr>
          </a:p>
          <a:p>
            <a:pPr>
              <a:buFont typeface="Wingdings" panose="020B0604020202020204" pitchFamily="34" charset="0"/>
              <a:buChar char="Ø"/>
            </a:pPr>
            <a:endParaRPr lang="en-US" sz="1800" dirty="0">
              <a:solidFill>
                <a:schemeClr val="tx2"/>
              </a:solidFill>
            </a:endParaRPr>
          </a:p>
          <a:p>
            <a:pPr>
              <a:buFont typeface="Wingdings" panose="020B0604020202020204" pitchFamily="34" charset="0"/>
              <a:buChar char="Ø"/>
            </a:pPr>
            <a:endParaRPr lang="en-US" sz="1800" dirty="0">
              <a:solidFill>
                <a:schemeClr val="tx2"/>
              </a:solidFill>
            </a:endParaRPr>
          </a:p>
          <a:p>
            <a:pPr>
              <a:buFont typeface="Wingdings" panose="020B0604020202020204" pitchFamily="34" charset="0"/>
              <a:buChar char="Ø"/>
            </a:pPr>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Subtitles">
            <a:extLst>
              <a:ext uri="{FF2B5EF4-FFF2-40B4-BE49-F238E27FC236}">
                <a16:creationId xmlns:a16="http://schemas.microsoft.com/office/drawing/2014/main" id="{338CC5D9-528F-A022-1F4E-CB25A3066C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67670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0B35E-2B5E-6A56-17E1-6412C019FD79}"/>
              </a:ext>
            </a:extLst>
          </p:cNvPr>
          <p:cNvSpPr>
            <a:spLocks noGrp="1"/>
          </p:cNvSpPr>
          <p:nvPr>
            <p:ph type="title"/>
          </p:nvPr>
        </p:nvSpPr>
        <p:spPr>
          <a:xfrm>
            <a:off x="678986" y="360046"/>
            <a:ext cx="10044023" cy="877729"/>
          </a:xfrm>
        </p:spPr>
        <p:txBody>
          <a:bodyPr anchor="ctr">
            <a:normAutofit/>
          </a:bodyPr>
          <a:lstStyle/>
          <a:p>
            <a:r>
              <a:rPr lang="en-US" sz="4000">
                <a:solidFill>
                  <a:srgbClr val="FFFFFF"/>
                </a:solidFill>
              </a:rPr>
              <a:t>Explore the Data (on comments)</a:t>
            </a:r>
          </a:p>
        </p:txBody>
      </p:sp>
      <p:pic>
        <p:nvPicPr>
          <p:cNvPr id="7" name="Content Placeholder 6">
            <a:extLst>
              <a:ext uri="{FF2B5EF4-FFF2-40B4-BE49-F238E27FC236}">
                <a16:creationId xmlns:a16="http://schemas.microsoft.com/office/drawing/2014/main" id="{ADBBA4D4-0A97-70C3-103B-60D511EDBF3D}"/>
              </a:ext>
            </a:extLst>
          </p:cNvPr>
          <p:cNvPicPr>
            <a:picLocks noChangeAspect="1"/>
          </p:cNvPicPr>
          <p:nvPr/>
        </p:nvPicPr>
        <p:blipFill rotWithShape="1">
          <a:blip r:embed="rId3"/>
          <a:srcRect t="412" r="1968" b="2642"/>
          <a:stretch/>
        </p:blipFill>
        <p:spPr>
          <a:xfrm>
            <a:off x="2146460" y="2409155"/>
            <a:ext cx="3502802" cy="1806913"/>
          </a:xfrm>
          <a:prstGeom prst="rect">
            <a:avLst/>
          </a:prstGeom>
        </p:spPr>
      </p:pic>
      <p:sp>
        <p:nvSpPr>
          <p:cNvPr id="5" name="TextBox 4">
            <a:extLst>
              <a:ext uri="{FF2B5EF4-FFF2-40B4-BE49-F238E27FC236}">
                <a16:creationId xmlns:a16="http://schemas.microsoft.com/office/drawing/2014/main" id="{4136AD65-1F5F-DABA-E0AB-8878371FC829}"/>
              </a:ext>
            </a:extLst>
          </p:cNvPr>
          <p:cNvSpPr txBox="1"/>
          <p:nvPr/>
        </p:nvSpPr>
        <p:spPr>
          <a:xfrm>
            <a:off x="2855037" y="2112579"/>
            <a:ext cx="207763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85800">
              <a:spcAft>
                <a:spcPts val="600"/>
              </a:spcAft>
            </a:pPr>
            <a:r>
              <a:rPr lang="en-US" sz="1350" b="1" kern="1200">
                <a:solidFill>
                  <a:schemeClr val="bg1"/>
                </a:solidFill>
                <a:latin typeface="-apple-system"/>
                <a:ea typeface="+mn-ea"/>
                <a:cs typeface="+mn-cs"/>
              </a:rPr>
              <a:t>Schwab</a:t>
            </a:r>
            <a:endParaRPr lang="en-US">
              <a:solidFill>
                <a:schemeClr val="bg1"/>
              </a:solidFill>
            </a:endParaRPr>
          </a:p>
        </p:txBody>
      </p:sp>
      <p:pic>
        <p:nvPicPr>
          <p:cNvPr id="8" name="Picture 7" descr="Fiddelty">
            <a:extLst>
              <a:ext uri="{FF2B5EF4-FFF2-40B4-BE49-F238E27FC236}">
                <a16:creationId xmlns:a16="http://schemas.microsoft.com/office/drawing/2014/main" id="{C3F3DE27-D488-CE2C-BAA4-EA41E4ACCC9B}"/>
              </a:ext>
            </a:extLst>
          </p:cNvPr>
          <p:cNvPicPr>
            <a:picLocks noChangeAspect="1"/>
          </p:cNvPicPr>
          <p:nvPr/>
        </p:nvPicPr>
        <p:blipFill>
          <a:blip r:embed="rId4"/>
          <a:stretch>
            <a:fillRect/>
          </a:stretch>
        </p:blipFill>
        <p:spPr>
          <a:xfrm>
            <a:off x="6537712" y="2409665"/>
            <a:ext cx="3574078" cy="1808977"/>
          </a:xfrm>
          <a:prstGeom prst="rect">
            <a:avLst/>
          </a:prstGeom>
        </p:spPr>
      </p:pic>
      <p:sp>
        <p:nvSpPr>
          <p:cNvPr id="3" name="TextBox 2">
            <a:extLst>
              <a:ext uri="{FF2B5EF4-FFF2-40B4-BE49-F238E27FC236}">
                <a16:creationId xmlns:a16="http://schemas.microsoft.com/office/drawing/2014/main" id="{8027DBB2-2F29-30F5-33CA-E236740CBEC9}"/>
              </a:ext>
            </a:extLst>
          </p:cNvPr>
          <p:cNvSpPr txBox="1"/>
          <p:nvPr/>
        </p:nvSpPr>
        <p:spPr>
          <a:xfrm>
            <a:off x="7289553" y="2115445"/>
            <a:ext cx="207763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85800">
              <a:spcAft>
                <a:spcPts val="600"/>
              </a:spcAft>
            </a:pPr>
            <a:r>
              <a:rPr lang="en-US" sz="1350" b="1" kern="1200">
                <a:solidFill>
                  <a:schemeClr val="bg1"/>
                </a:solidFill>
                <a:latin typeface="-apple-system"/>
                <a:ea typeface="+mn-ea"/>
                <a:cs typeface="+mn-cs"/>
              </a:rPr>
              <a:t>Fidelity</a:t>
            </a:r>
            <a:endParaRPr lang="en-US" b="1">
              <a:solidFill>
                <a:schemeClr val="bg1"/>
              </a:solidFill>
              <a:latin typeface="-apple-system"/>
            </a:endParaRPr>
          </a:p>
        </p:txBody>
      </p:sp>
      <p:pic>
        <p:nvPicPr>
          <p:cNvPr id="9" name="Picture 8" descr="A close up of words&#10;&#10;Description automatically generated">
            <a:extLst>
              <a:ext uri="{FF2B5EF4-FFF2-40B4-BE49-F238E27FC236}">
                <a16:creationId xmlns:a16="http://schemas.microsoft.com/office/drawing/2014/main" id="{E4A011D5-8BAE-70F9-A1B3-C87C1DA16AA9}"/>
              </a:ext>
            </a:extLst>
          </p:cNvPr>
          <p:cNvPicPr>
            <a:picLocks noChangeAspect="1"/>
          </p:cNvPicPr>
          <p:nvPr/>
        </p:nvPicPr>
        <p:blipFill>
          <a:blip r:embed="rId5"/>
          <a:stretch>
            <a:fillRect/>
          </a:stretch>
        </p:blipFill>
        <p:spPr>
          <a:xfrm>
            <a:off x="2092537" y="4497782"/>
            <a:ext cx="3608461" cy="1807602"/>
          </a:xfrm>
          <a:prstGeom prst="rect">
            <a:avLst/>
          </a:prstGeom>
        </p:spPr>
      </p:pic>
      <p:pic>
        <p:nvPicPr>
          <p:cNvPr id="11" name="Picture 10" descr="A word cloud with different colored text&#10;&#10;Description automatically generated">
            <a:extLst>
              <a:ext uri="{FF2B5EF4-FFF2-40B4-BE49-F238E27FC236}">
                <a16:creationId xmlns:a16="http://schemas.microsoft.com/office/drawing/2014/main" id="{29021575-0638-3139-67AF-942B7B1C9B2C}"/>
              </a:ext>
            </a:extLst>
          </p:cNvPr>
          <p:cNvPicPr>
            <a:picLocks noChangeAspect="1"/>
          </p:cNvPicPr>
          <p:nvPr/>
        </p:nvPicPr>
        <p:blipFill>
          <a:blip r:embed="rId6"/>
          <a:stretch>
            <a:fillRect/>
          </a:stretch>
        </p:blipFill>
        <p:spPr>
          <a:xfrm rot="10800000" flipH="1" flipV="1">
            <a:off x="6619243" y="4429510"/>
            <a:ext cx="3399857" cy="1956185"/>
          </a:xfrm>
          <a:prstGeom prst="rect">
            <a:avLst/>
          </a:prstGeom>
        </p:spPr>
      </p:pic>
      <p:sp>
        <p:nvSpPr>
          <p:cNvPr id="4" name="TextBox 3">
            <a:extLst>
              <a:ext uri="{FF2B5EF4-FFF2-40B4-BE49-F238E27FC236}">
                <a16:creationId xmlns:a16="http://schemas.microsoft.com/office/drawing/2014/main" id="{88D5624D-7A2E-B4A2-D654-24EF215C68E8}"/>
              </a:ext>
            </a:extLst>
          </p:cNvPr>
          <p:cNvSpPr txBox="1"/>
          <p:nvPr/>
        </p:nvSpPr>
        <p:spPr>
          <a:xfrm>
            <a:off x="2855036" y="4220671"/>
            <a:ext cx="207763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85800">
              <a:spcAft>
                <a:spcPts val="600"/>
              </a:spcAft>
            </a:pPr>
            <a:r>
              <a:rPr lang="en-US" sz="1350" b="1" kern="1200">
                <a:solidFill>
                  <a:schemeClr val="bg1"/>
                </a:solidFill>
                <a:latin typeface="-apple-system"/>
                <a:ea typeface="+mn-ea"/>
                <a:cs typeface="+mn-cs"/>
              </a:rPr>
              <a:t>Vanguard</a:t>
            </a:r>
            <a:endParaRPr lang="en-US" b="1">
              <a:solidFill>
                <a:schemeClr val="bg1"/>
              </a:solidFill>
              <a:latin typeface="-apple-system"/>
            </a:endParaRPr>
          </a:p>
        </p:txBody>
      </p:sp>
      <p:pic>
        <p:nvPicPr>
          <p:cNvPr id="12" name="Picture 11" descr="A close up of words&#10;&#10;Description automatically generated">
            <a:extLst>
              <a:ext uri="{FF2B5EF4-FFF2-40B4-BE49-F238E27FC236}">
                <a16:creationId xmlns:a16="http://schemas.microsoft.com/office/drawing/2014/main" id="{3AD6D074-E91C-0E69-F5BE-69F1411009E4}"/>
              </a:ext>
            </a:extLst>
          </p:cNvPr>
          <p:cNvPicPr>
            <a:picLocks noChangeAspect="1"/>
          </p:cNvPicPr>
          <p:nvPr/>
        </p:nvPicPr>
        <p:blipFill>
          <a:blip r:embed="rId7"/>
          <a:stretch>
            <a:fillRect/>
          </a:stretch>
        </p:blipFill>
        <p:spPr>
          <a:xfrm>
            <a:off x="6538260" y="2407606"/>
            <a:ext cx="3585143" cy="1803829"/>
          </a:xfrm>
          <a:prstGeom prst="rect">
            <a:avLst/>
          </a:prstGeom>
        </p:spPr>
      </p:pic>
      <p:sp>
        <p:nvSpPr>
          <p:cNvPr id="13" name="TextBox 12">
            <a:extLst>
              <a:ext uri="{FF2B5EF4-FFF2-40B4-BE49-F238E27FC236}">
                <a16:creationId xmlns:a16="http://schemas.microsoft.com/office/drawing/2014/main" id="{2B277F02-E9AC-255E-2BF8-8F2430E50EE0}"/>
              </a:ext>
            </a:extLst>
          </p:cNvPr>
          <p:cNvSpPr txBox="1"/>
          <p:nvPr/>
        </p:nvSpPr>
        <p:spPr>
          <a:xfrm>
            <a:off x="7335735" y="4174035"/>
            <a:ext cx="207763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85800">
              <a:spcAft>
                <a:spcPts val="600"/>
              </a:spcAft>
            </a:pPr>
            <a:r>
              <a:rPr lang="en-US" sz="1350" b="1" kern="1200">
                <a:solidFill>
                  <a:schemeClr val="bg1"/>
                </a:solidFill>
                <a:latin typeface="-apple-system"/>
                <a:ea typeface="+mn-ea"/>
                <a:cs typeface="+mn-cs"/>
              </a:rPr>
              <a:t>IBKR</a:t>
            </a:r>
            <a:endParaRPr lang="en-US" b="1">
              <a:solidFill>
                <a:schemeClr val="bg1"/>
              </a:solidFill>
              <a:latin typeface="-apple-system"/>
            </a:endParaRPr>
          </a:p>
        </p:txBody>
      </p:sp>
    </p:spTree>
    <p:extLst>
      <p:ext uri="{BB962C8B-B14F-4D97-AF65-F5344CB8AC3E}">
        <p14:creationId xmlns:p14="http://schemas.microsoft.com/office/powerpoint/2010/main" val="324620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7F0BFF-82EB-4CC2-6176-7FAD6FF76E7B}"/>
              </a:ext>
            </a:extLst>
          </p:cNvPr>
          <p:cNvSpPr>
            <a:spLocks noGrp="1"/>
          </p:cNvSpPr>
          <p:nvPr>
            <p:ph type="title"/>
          </p:nvPr>
        </p:nvSpPr>
        <p:spPr>
          <a:xfrm>
            <a:off x="788703" y="349112"/>
            <a:ext cx="10044023" cy="877729"/>
          </a:xfrm>
        </p:spPr>
        <p:txBody>
          <a:bodyPr anchor="ctr">
            <a:normAutofit/>
          </a:bodyPr>
          <a:lstStyle/>
          <a:p>
            <a:r>
              <a:rPr lang="en-US" sz="4000">
                <a:solidFill>
                  <a:srgbClr val="FFFFFF"/>
                </a:solidFill>
              </a:rPr>
              <a:t>Topic Modeling (on comments)</a:t>
            </a:r>
          </a:p>
        </p:txBody>
      </p:sp>
      <p:pic>
        <p:nvPicPr>
          <p:cNvPr id="9" name="Picture 8" descr="A screenshot of a computer&#10;&#10;Description automatically generated">
            <a:extLst>
              <a:ext uri="{FF2B5EF4-FFF2-40B4-BE49-F238E27FC236}">
                <a16:creationId xmlns:a16="http://schemas.microsoft.com/office/drawing/2014/main" id="{4E518402-E3EC-554A-CA09-52CE874D92B1}"/>
              </a:ext>
            </a:extLst>
          </p:cNvPr>
          <p:cNvPicPr>
            <a:picLocks noChangeAspect="1"/>
          </p:cNvPicPr>
          <p:nvPr/>
        </p:nvPicPr>
        <p:blipFill>
          <a:blip r:embed="rId3"/>
          <a:stretch>
            <a:fillRect/>
          </a:stretch>
        </p:blipFill>
        <p:spPr>
          <a:xfrm>
            <a:off x="788703" y="2112579"/>
            <a:ext cx="5379473" cy="28823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C8D439C-7FA0-CA83-4570-5CFD3F9391A4}"/>
              </a:ext>
            </a:extLst>
          </p:cNvPr>
          <p:cNvPicPr>
            <a:picLocks noChangeAspect="1"/>
          </p:cNvPicPr>
          <p:nvPr/>
        </p:nvPicPr>
        <p:blipFill>
          <a:blip r:embed="rId4"/>
          <a:stretch>
            <a:fillRect/>
          </a:stretch>
        </p:blipFill>
        <p:spPr>
          <a:xfrm>
            <a:off x="6199046" y="2112579"/>
            <a:ext cx="5216574" cy="2760245"/>
          </a:xfrm>
          <a:prstGeom prst="rect">
            <a:avLst/>
          </a:prstGeom>
        </p:spPr>
      </p:pic>
      <p:sp>
        <p:nvSpPr>
          <p:cNvPr id="12" name="TextBox 11">
            <a:extLst>
              <a:ext uri="{FF2B5EF4-FFF2-40B4-BE49-F238E27FC236}">
                <a16:creationId xmlns:a16="http://schemas.microsoft.com/office/drawing/2014/main" id="{F3C07612-8C77-87DC-9487-7967391891F4}"/>
              </a:ext>
            </a:extLst>
          </p:cNvPr>
          <p:cNvSpPr txBox="1"/>
          <p:nvPr/>
        </p:nvSpPr>
        <p:spPr>
          <a:xfrm>
            <a:off x="806406" y="5674711"/>
            <a:ext cx="5112723" cy="630673"/>
          </a:xfrm>
          <a:prstGeom prst="rect">
            <a:avLst/>
          </a:prstGeom>
          <a:noFill/>
        </p:spPr>
        <p:txBody>
          <a:bodyPr wrap="square" lIns="91440" tIns="45720" rIns="91440" bIns="45720" rtlCol="0" anchor="t">
            <a:spAutoFit/>
          </a:bodyPr>
          <a:lstStyle/>
          <a:p>
            <a:pPr defTabSz="886968">
              <a:spcAft>
                <a:spcPts val="600"/>
              </a:spcAft>
            </a:pPr>
            <a:r>
              <a:rPr lang="en-US" sz="1700" kern="1200" dirty="0">
                <a:solidFill>
                  <a:schemeClr val="bg1"/>
                </a:solidFill>
                <a:latin typeface="+mn-lt"/>
                <a:ea typeface="+mn-ea"/>
                <a:cs typeface="+mn-cs"/>
              </a:rPr>
              <a:t>Topic 1: General Account Management/Customer Experience</a:t>
            </a:r>
            <a:endParaRPr lang="en-US" sz="1700" dirty="0">
              <a:solidFill>
                <a:schemeClr val="bg1"/>
              </a:solidFill>
            </a:endParaRPr>
          </a:p>
        </p:txBody>
      </p:sp>
      <p:sp>
        <p:nvSpPr>
          <p:cNvPr id="13" name="TextBox 12">
            <a:extLst>
              <a:ext uri="{FF2B5EF4-FFF2-40B4-BE49-F238E27FC236}">
                <a16:creationId xmlns:a16="http://schemas.microsoft.com/office/drawing/2014/main" id="{5B7D731D-EF50-A483-D558-C5D84DB16363}"/>
              </a:ext>
            </a:extLst>
          </p:cNvPr>
          <p:cNvSpPr txBox="1"/>
          <p:nvPr/>
        </p:nvSpPr>
        <p:spPr>
          <a:xfrm>
            <a:off x="6528125" y="5674710"/>
            <a:ext cx="4234638" cy="630673"/>
          </a:xfrm>
          <a:prstGeom prst="rect">
            <a:avLst/>
          </a:prstGeom>
          <a:noFill/>
        </p:spPr>
        <p:txBody>
          <a:bodyPr wrap="square" rtlCol="0">
            <a:spAutoFit/>
          </a:bodyPr>
          <a:lstStyle/>
          <a:p>
            <a:pPr defTabSz="886968">
              <a:spcAft>
                <a:spcPts val="600"/>
              </a:spcAft>
            </a:pPr>
            <a:r>
              <a:rPr lang="en-US" sz="1746" kern="1200">
                <a:solidFill>
                  <a:schemeClr val="bg1"/>
                </a:solidFill>
                <a:latin typeface="+mn-lt"/>
                <a:ea typeface="+mn-ea"/>
                <a:cs typeface="+mn-cs"/>
              </a:rPr>
              <a:t>Topic 2: Financial Transactions and Investment Options</a:t>
            </a:r>
            <a:endParaRPr lang="en-US">
              <a:solidFill>
                <a:schemeClr val="bg1"/>
              </a:solidFill>
            </a:endParaRPr>
          </a:p>
        </p:txBody>
      </p:sp>
    </p:spTree>
    <p:extLst>
      <p:ext uri="{BB962C8B-B14F-4D97-AF65-F5344CB8AC3E}">
        <p14:creationId xmlns:p14="http://schemas.microsoft.com/office/powerpoint/2010/main" val="422211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AEB493-A660-B425-12BF-A801C96DB0F0}"/>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Topic 3: Trading Platforms and Customer Support</a:t>
            </a:r>
          </a:p>
        </p:txBody>
      </p:sp>
      <p:sp>
        <p:nvSpPr>
          <p:cNvPr id="11" name="Rectangle 1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8B7F5F41-75EB-24B6-79EB-9C069BDF9DD4}"/>
              </a:ext>
            </a:extLst>
          </p:cNvPr>
          <p:cNvPicPr>
            <a:picLocks noGrp="1" noChangeAspect="1"/>
          </p:cNvPicPr>
          <p:nvPr>
            <p:ph idx="1"/>
          </p:nvPr>
        </p:nvPicPr>
        <p:blipFill>
          <a:blip r:embed="rId3"/>
          <a:stretch>
            <a:fillRect/>
          </a:stretch>
        </p:blipFill>
        <p:spPr>
          <a:xfrm>
            <a:off x="5831738" y="1737674"/>
            <a:ext cx="5915081" cy="3149781"/>
          </a:xfrm>
          <a:prstGeom prst="rect">
            <a:avLst/>
          </a:prstGeom>
        </p:spPr>
      </p:pic>
      <p:sp>
        <p:nvSpPr>
          <p:cNvPr id="8" name="Title 1">
            <a:extLst>
              <a:ext uri="{FF2B5EF4-FFF2-40B4-BE49-F238E27FC236}">
                <a16:creationId xmlns:a16="http://schemas.microsoft.com/office/drawing/2014/main" id="{1B53F3B5-C09C-E7FB-B261-953A59B9F930}"/>
              </a:ext>
            </a:extLst>
          </p:cNvPr>
          <p:cNvSpPr>
            <a:spLocks noGrp="1"/>
          </p:cNvSpPr>
          <p:nvPr>
            <p:ph type="title"/>
          </p:nvPr>
        </p:nvSpPr>
        <p:spPr>
          <a:xfrm>
            <a:off x="809726" y="798286"/>
            <a:ext cx="10044023" cy="877729"/>
          </a:xfrm>
        </p:spPr>
        <p:txBody>
          <a:bodyPr anchor="ctr">
            <a:normAutofit/>
          </a:bodyPr>
          <a:lstStyle/>
          <a:p>
            <a:r>
              <a:rPr lang="en-US" sz="4000"/>
              <a:t>Topic Modeling</a:t>
            </a:r>
          </a:p>
        </p:txBody>
      </p:sp>
    </p:spTree>
    <p:extLst>
      <p:ext uri="{BB962C8B-B14F-4D97-AF65-F5344CB8AC3E}">
        <p14:creationId xmlns:p14="http://schemas.microsoft.com/office/powerpoint/2010/main" val="108251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7A9EA44-D225-53C8-5557-43E55A1A47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Average Sentiment of Reddit Posts Mentioning Schwab Products</a:t>
            </a:r>
          </a:p>
        </p:txBody>
      </p:sp>
      <p:pic>
        <p:nvPicPr>
          <p:cNvPr id="1026" name="Picture 2" descr="Image preview">
            <a:extLst>
              <a:ext uri="{FF2B5EF4-FFF2-40B4-BE49-F238E27FC236}">
                <a16:creationId xmlns:a16="http://schemas.microsoft.com/office/drawing/2014/main" id="{C915E323-7264-3A00-355E-D6AB18620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062" y="1235335"/>
            <a:ext cx="6415509" cy="401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503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7.png"/></Relationships>
</file>

<file path=ppt/webextensions/webextension1.xml><?xml version="1.0" encoding="utf-8"?>
<we:webextension xmlns:we="http://schemas.microsoft.com/office/webextensions/webextension/2010/11" id="{E0397F8C-9EC7-9B4F-AEDC-97A299DB6E38}">
  <we:reference id="wa104379699" version="1.0.0.1" store="en-US" storeType="OMEX"/>
  <we:alternateReferences>
    <we:reference id="WA104379699" version="1.0.0.1" store="WA104379699" storeType="OMEX"/>
  </we:alternateReferences>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7C21FA5-15F1-9F44-823C-DEB589A62B85}">
  <we:reference id="wa200003233" version="2.0.0.3" store="en-US" storeType="OMEX"/>
  <we:alternateReferences>
    <we:reference id="WA200003233" version="2.0.0.3" store="WA200003233" storeType="OMEX"/>
  </we:alternateReferences>
  <we:properties>
    <we:property name="reportState" value="&quot;EMBED&quot;"/>
  </we:properties>
  <we:bindings/>
  <we:snapshot xmlns:r="http://schemas.openxmlformats.org/officeDocument/2006/relationships"/>
</we:webextension>
</file>

<file path=ppt/webextensions/webextension3.xml><?xml version="1.0" encoding="utf-8"?>
<we:webextension xmlns:we="http://schemas.microsoft.com/office/webextensions/webextension/2010/11" id="{7CF1C63B-CA4A-4B27-BE5B-DB7F3E225937}">
  <we:reference id="wa200003233" version="2.0.0.3" store="en-US" storeType="omex"/>
  <we:alternateReferences>
    <we:reference id="wa200003233" version="2.0.0.3" store="omex" storeType="omex"/>
  </we:alternateReferences>
  <we:properties>
    <we:property name="reportUrl" value="&quot;/groups/799255ef-84c0-4279-99b0-cdb99e4ce6a8/reports/4c42e633-6e32-4a07-bc08-d1075de39dd4/ReportSection?bookmarkGuid=c4288ccf-37c5-4c07-ba35-146dcd3f06b9&amp;bookmarkUsage=1&amp;ctid=6f3c7037-85c2-40e6-9dec-18b02d289288&amp;fromEntryPoint=export&quot;"/>
    <we:property name="reportName" value="&quot;schwabV2&quot;"/>
    <we:property name="reportState" value="&quot;CONNECTED&quot;"/>
    <we:property name="embedUrl" value="&quot;/reportEmbed?reportId=4c42e633-6e32-4a07-bc08-d1075de39dd4&amp;groupId=799255ef-84c0-4279-99b0-cdb99e4ce6a8&amp;w=2&amp;config=eyJjbHVzdGVyVXJsIjoiaHR0cHM6Ly9XQUJJLVdFU1QtVVMtQy1QUklNQVJZLXJlZGlyZWN0LmFuYWx5c2lzLndpbmRvd3MubmV0IiwiZW1iZWRGZWF0dXJlcyI6eyJ1c2FnZU1ldHJpY3NWTmV4dCI6dHJ1ZX19&amp;disableSensitivityBanner=true&quot;"/>
    <we:property name="pageName" value="&quot;ReportSection&quot;"/>
    <we:property name="pageDisplayName" value="&quot;Page 1&quot;"/>
    <we:property name="datasetId" value="&quot;bd239195-66c1-4c1a-9ae6-5e04f16252eb&quot;"/>
    <we:property name="backgroundColor" value="&quot;#FFFFFF&quot;"/>
    <we:property name="bookmark" value="&quot;H4sIAAAAAAAAA+1ZbU/jRhD+K8hf7ioZZK/t2OEbBE49NVQcIKSqQmi8O3Z859jRep2SIv57Z9d2XlG4ptfr0RCJhJ1Zjed5dmZ2dv1oiaya5DD7FcZoHVunZfllDPLLgWvZVtHI4jCMIx8TBMY59/qMcYe05URlZVFZx4+WApmius2qGnJtiIS/39kW5PklpHqUQF6hbU1QVmUBefYnNpNJpWSNT7aFD5O8lKBNXitQqM1OaTqNyQX3yKMnAlfZFK+Rq0Z6hZNSqm5sW1Xzn3FpVaeNmQcOykJBVpBhLXOZQNb3fQAXBMS+KwC0PMly1U6JZ+cPE0l4COVsouk4EVMoOArLOC2xqtonXCBUtTSen68orstacrzCxKgKlakZ2ZEoRKbuKyTBmL6sJ6LhUpZEktGPs+IWBMqbTOVolKPyj4FEIkdYx87THUmqrEjzlssFyJvGUQ5SO1nGn4kFDeZJG0k4OEkkAuH1QoF9J4q1uR8FMzz8G5gxQA8IbtAPKX4d3ueOszvmkzSVmEIXWKu4B2Vej5+R78bHaSlmRvahLtpIZt+EFRpI4vl0ZhCfZbJLFGavOf6foyV4JAoZByZYgAELIrfHvJj1d1/CnzOUIPloNsQp5pv+z/Wbqs7fW5BZU64M1n/EQVt85yatFVralT7TVVHPXnLO0sKDhUCrW0jWbwjymRSy5+wMSJSWMuMUMftI0KcaJMXOG0dbOLqg/XK0laG9zrEzmO1GznesqrcnZ+dX99cr6kWBdXfZTvK6osRB0Tg6GFEerW8vTa9GbnxeasrabGo2nX2Ij64G7wfapYK6H4Dn1XE/4DbVzrRjoywd5fSntCsV5l37SHktQMEFTLRi3bWjpQcfzX07Wn3kkUkabani5PFHczo5KczPEBP18nBQjidkvOqqaTf6JdPzHHtp4t8ptMOSugDt6w3EOd67bogsRu8QEdxDP47hEByBhy4Hzwkh6EGA67V43pNdddwNM8qYpsbeQl7rRWMO84c0a2Xej4tpuY3aBuvdJyUP3HcG2CuBtuh+tgK70HH7qoB1fcvWMGTDFpLpCMaoQKc2ZaZ1Mk3fb+T2Wp/xk3X3dGe357MFrIu5mcellqjat46AmOHARygM2x8VjhsKMqFdUBlWbxXw1WTTWwX8/1dA25pqadvYOG2QNu0QmXHRCx0/ShyfB4GIHBGCScit56hqBPS7cVvJBHeCJOhz5gVhzBwRBOxFWwofVFw+bFoTkYjiJHEx9J0o9vsR623ecTel7tH6YISOjwkTUeL2BEPGhOh5Bkz7PmDLJPt7XxjDNG12HFlsnsTN2XbpVnDF/yCOiOVeIDjvC6fng2/earzmg7u9BpF7MQ97vTDoMR45FExh/DUQv/ESdeZ2uGhIoU7xFVxcv7hSpkpo6QIJNVQyNSSXtaomwPESCjSoJo1l0wSYLgkK0bykQRPKzxYr84rNats1+vwFuwDoldobAAA=&quot;"/>
    <we:property name="initialStateBookmark" value="&quot;H4sIAAAAAAAAA+1YbW/bOAz+K4M+Gwdbfs2+pWmHAVu3XjMEOByKgpZoR5tjG7KcNVf0vx9lO2mTFF2XFdsOuS9F/VAl+TykKKm3TKqmLmD1ARbIXrOTqvqyAP3llcccVg7Yx4/vzseX764/jM/PCK5qo6qyYa9vmQGdo5mppoXCeiDw7yuHQVFcQG6/MigadFiNuqlKKNQ/2C8mk9Et3jkMb+qi0mBdTg0YtG6XtJy+Kbb3h08RQRi1xCkK06OXWFfarL8d1vS/dSlt26yzLuCkKg2okhxbTCYySbPMwzhwkzQYJTwCi2eqMMOSdJDklr3pQDfAjMsk8yLJkXMpI19a6yDSE4scZla1XTOWSygFWoRYa2yaIcVzhKbVXbCzLcO0arXAS8w6U2mUWZEfjVIqc90gAQv6we5IxwtdkcqdHZb5tLPpctXZ5tXXiUYSlzL2LJCubBwq1k7+YZq4YRaFUoiRdKMAAuE+I/9xnmvMYa34NodJVbSLR/DDuM3Gp2eX19Mt85u2HKrt7bJ175wdisJPRRxFcRhxkbh+GMfpcyi+cInW7vbzvSKkUWVeDDvlvoU/9Snm0OZot2H6mZrc9ir9RaUl6pNVV9FTpdfdz52dbH+nShFVgrgU1HLhSHCqRcpdGYbcxnlSA4M3Jq1utlWw3jz0YzdIMjcQYSgTV8Ygv+mtmUON+75iLoBLHmLIw8SLuJ/y0d6Q2OyjbzXQW4UatJiv3uMSi32RN/Z901rUGWjVD8quID9UqGHeb1yyrdoN/Xhq57Fd/SA5ZsFX94A1D5TYXwj6kZZ2NupMCMorrQRV4RgF+rMFTb3zv0ZPaHROJ/X8SYWOeo+dwv6Z/ixxfqfR/92HnijahjYOyj7RyZz20e4Z2N8SKY3PD66Dw27qT8Zj6I/1DD4Otg8G6nEQ3kzH46DbT7ur7j6GIfoQxTIcxcIfuWIkXPfw+9hPHIcnlVztzEB+yAwELf8D9/7H2faX/UyAmyUylD7VEUf09kZ5eAlf+E22gJsZkJyflCkOepntF6h7knCJfBQEAB5ISANPwv7/Gn4ZZ1W+POeO9j3CFqjzLuOqNU0NAi+gxI5t3WeisFtHTKGUfUdgJ8gte69IpD7uDIq2e/zp1qZKMSgTlRb4zPX9HLn7F6k2mEDzEgAA&quot;"/>
    <we:property name="isFiltersActionButtonVisible" value="true"/>
    <we:property name="isVisualContainerHeaderHidden" value="false"/>
    <we:property name="reportEmbeddedTime" value="&quot;2024-06-04T15:19:55.162Z&quot;"/>
    <we:property name="creatorTenantId" value="&quot;6f3c7037-85c2-40e6-9dec-18b02d289288&quot;"/>
    <we:property name="creatorUserId" value="&quot;10032000564D1A69&quot;"/>
    <we:property name="creatorSessionId" value="&quot;25d3190f-8f4e-42de-89b4-1c4595489c8e&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1040</TotalTime>
  <Words>1301</Words>
  <Application>Microsoft Office PowerPoint</Application>
  <PresentationFormat>Widescreen</PresentationFormat>
  <Paragraphs>98</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Aptos</vt:lpstr>
      <vt:lpstr>Aptos Display</vt:lpstr>
      <vt:lpstr>Arial</vt:lpstr>
      <vt:lpstr>Söhne</vt:lpstr>
      <vt:lpstr>Wingdings</vt:lpstr>
      <vt:lpstr>Office Theme</vt:lpstr>
      <vt:lpstr>Charles Schwab Sentiment Analysis</vt:lpstr>
      <vt:lpstr>Should financial services firms be tracking their reputation on reddit?</vt:lpstr>
      <vt:lpstr>Tech Stack</vt:lpstr>
      <vt:lpstr>schwabV2</vt:lpstr>
      <vt:lpstr>Gather Data</vt:lpstr>
      <vt:lpstr>Explore the Data (on comments)</vt:lpstr>
      <vt:lpstr>Topic Modeling (on comments)</vt:lpstr>
      <vt:lpstr>Topic Modeling</vt:lpstr>
      <vt:lpstr>Average Sentiment of Reddit Posts Mentioning Schwab Products</vt:lpstr>
      <vt:lpstr>TICKER SENTIMENT</vt:lpstr>
      <vt:lpstr>Key Area’s of Business Improvement</vt:lpstr>
      <vt:lpstr>Thank you!</vt:lpstr>
      <vt:lpstr>Dashboard Backup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Johnson</dc:creator>
  <cp:lastModifiedBy>Kristian Moen</cp:lastModifiedBy>
  <cp:revision>10</cp:revision>
  <dcterms:created xsi:type="dcterms:W3CDTF">2024-05-01T22:26:23Z</dcterms:created>
  <dcterms:modified xsi:type="dcterms:W3CDTF">2024-06-05T17:40:11Z</dcterms:modified>
</cp:coreProperties>
</file>